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-952" y="-1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63054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Ross Ulbrecht would have liked to have this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 descr="Granite"/>
          <p:cNvSpPr/>
          <p:nvPr/>
        </p:nvSpPr>
        <p:spPr>
          <a:xfrm>
            <a:off x="758613" y="1842346"/>
            <a:ext cx="10837335" cy="108374"/>
          </a:xfrm>
          <a:prstGeom prst="roundRect">
            <a:avLst>
              <a:gd name="adj" fmla="val 11719"/>
            </a:avLst>
          </a:prstGeom>
          <a:blipFill>
            <a:blip r:embed="rId2"/>
          </a:blip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0187093" y="8886105"/>
            <a:ext cx="2709335" cy="650749"/>
          </a:xfrm>
          <a:prstGeom prst="rect">
            <a:avLst/>
          </a:prstGeom>
        </p:spPr>
        <p:txBody>
          <a:bodyPr wrap="square" lIns="65023" tIns="65023" rIns="65023" bIns="65023" anchor="b"/>
          <a:lstStyle>
            <a:lvl1pPr algn="l" defTabSz="914400">
              <a:spcBef>
                <a:spcPts val="500"/>
              </a:spcBef>
              <a:buClr>
                <a:srgbClr val="008080"/>
              </a:buClr>
              <a:buSzPct val="100000"/>
              <a:buChar char="•"/>
              <a:defRPr sz="3400">
                <a:solidFill>
                  <a:srgbClr val="3366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649217" y="128765"/>
            <a:ext cx="11700225" cy="2147075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9322496" y="9034367"/>
            <a:ext cx="3026945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9320107" y="8882098"/>
            <a:ext cx="3034454" cy="389270"/>
          </a:xfrm>
          <a:prstGeom prst="rect">
            <a:avLst/>
          </a:prstGeom>
        </p:spPr>
        <p:txBody>
          <a:bodyPr wrap="square" lIns="65023" tIns="65023" rIns="65023" bIns="65023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>
            <a:noAutofit/>
          </a:bodyPr>
          <a:lstStyle>
            <a:lvl1pPr marL="471487" indent="-471487" defTabSz="914400">
              <a:spcBef>
                <a:spcPts val="7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marL="906235" indent="-449035" defTabSz="914400">
              <a:spcBef>
                <a:spcPts val="7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2pPr>
            <a:lvl3pPr indent="-419100" defTabSz="914400">
              <a:spcBef>
                <a:spcPts val="7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3pPr>
            <a:lvl4pPr marL="1874520" indent="-502920" defTabSz="914400">
              <a:spcBef>
                <a:spcPts val="7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4pPr>
            <a:lvl5pPr marL="2331720" indent="-502920" defTabSz="914400">
              <a:spcBef>
                <a:spcPts val="700"/>
              </a:spcBef>
              <a:buSzPct val="100000"/>
              <a:buChar char="»"/>
              <a:defRPr sz="4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9320107" y="8882098"/>
            <a:ext cx="3034454" cy="389270"/>
          </a:xfrm>
          <a:prstGeom prst="rect">
            <a:avLst/>
          </a:prstGeom>
        </p:spPr>
        <p:txBody>
          <a:bodyPr wrap="square" lIns="65023" tIns="65023" rIns="65023" bIns="65023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gradFill flip="none" rotWithShape="1">
          <a:gsLst>
            <a:gs pos="0">
              <a:srgbClr val="FFFFFF"/>
            </a:gs>
            <a:gs pos="100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11631514" y="9016646"/>
            <a:ext cx="397927" cy="390175"/>
          </a:xfrm>
          <a:prstGeom prst="rect">
            <a:avLst/>
          </a:prstGeom>
        </p:spPr>
        <p:txBody>
          <a:bodyPr lIns="65476" tIns="65476" rIns="65476" bIns="65476" anchor="ctr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gradFill flip="none" rotWithShape="1">
          <a:gsLst>
            <a:gs pos="0">
              <a:srgbClr val="FFFFFF"/>
            </a:gs>
            <a:gs pos="100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xfrm>
            <a:off x="11631514" y="9016646"/>
            <a:ext cx="397927" cy="390175"/>
          </a:xfrm>
          <a:prstGeom prst="rect">
            <a:avLst/>
          </a:prstGeom>
        </p:spPr>
        <p:txBody>
          <a:bodyPr lIns="65476" tIns="65476" rIns="65476" bIns="65476" anchor="ctr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975359" y="108373"/>
            <a:ext cx="11054082" cy="2167467"/>
          </a:xfrm>
          <a:prstGeom prst="rect">
            <a:avLst/>
          </a:prstGeom>
        </p:spPr>
        <p:txBody>
          <a:bodyPr lIns="65476" tIns="65476" rIns="65476" bIns="65476">
            <a:noAutofit/>
          </a:bodyPr>
          <a:lstStyle>
            <a:lvl1pPr defTabSz="914400">
              <a:defRPr sz="6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 descr="Granite"/>
          <p:cNvSpPr/>
          <p:nvPr/>
        </p:nvSpPr>
        <p:spPr>
          <a:xfrm>
            <a:off x="758613" y="1842346"/>
            <a:ext cx="10837335" cy="108374"/>
          </a:xfrm>
          <a:prstGeom prst="roundRect">
            <a:avLst>
              <a:gd name="adj" fmla="val 11719"/>
            </a:avLst>
          </a:prstGeom>
          <a:blipFill>
            <a:blip r:embed="rId2"/>
          </a:blip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xfrm>
            <a:off x="10187093" y="8886105"/>
            <a:ext cx="2709335" cy="650749"/>
          </a:xfrm>
          <a:prstGeom prst="rect">
            <a:avLst/>
          </a:prstGeom>
        </p:spPr>
        <p:txBody>
          <a:bodyPr wrap="square" lIns="65023" tIns="65023" rIns="65023" bIns="65023" anchor="b"/>
          <a:lstStyle>
            <a:lvl1pPr algn="l" defTabSz="914400">
              <a:spcBef>
                <a:spcPts val="500"/>
              </a:spcBef>
              <a:buClr>
                <a:srgbClr val="008080"/>
              </a:buClr>
              <a:buSzPct val="100000"/>
              <a:buChar char="•"/>
              <a:defRPr sz="3400">
                <a:solidFill>
                  <a:srgbClr val="3366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444500" indent="-444500">
              <a:spcBef>
                <a:spcPts val="2200"/>
              </a:spcBef>
              <a:defRPr sz="5500"/>
            </a:lvl1pPr>
            <a:lvl2pPr>
              <a:spcBef>
                <a:spcPts val="2200"/>
              </a:spcBef>
              <a:defRPr sz="4500"/>
            </a:lvl2pPr>
            <a:lvl3pPr>
              <a:spcBef>
                <a:spcPts val="2200"/>
              </a:spcBef>
            </a:lvl3pPr>
            <a:lvl4pPr>
              <a:spcBef>
                <a:spcPts val="2200"/>
              </a:spcBef>
            </a:lvl4pPr>
            <a:lvl5pPr>
              <a:spcBef>
                <a:spcPts val="2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90945" marR="0" indent="-29094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7.png"/><Relationship Id="rId5" Type="http://schemas.openxmlformats.org/officeDocument/2006/relationships/image" Target="../media/image28.jpeg"/><Relationship Id="rId6" Type="http://schemas.openxmlformats.org/officeDocument/2006/relationships/image" Target="../media/image29.png"/><Relationship Id="rId7" Type="http://schemas.openxmlformats.org/officeDocument/2006/relationships/image" Target="../media/image30.jpeg"/><Relationship Id="rId8" Type="http://schemas.openxmlformats.org/officeDocument/2006/relationships/image" Target="../media/image31.jpeg"/><Relationship Id="rId9" Type="http://schemas.openxmlformats.org/officeDocument/2006/relationships/image" Target="../media/image11.jpeg"/><Relationship Id="rId10" Type="http://schemas.openxmlformats.org/officeDocument/2006/relationships/image" Target="../media/image32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ctrTitle"/>
          </p:nvPr>
        </p:nvSpPr>
        <p:spPr>
          <a:xfrm>
            <a:off x="-1" y="-187860"/>
            <a:ext cx="13004801" cy="2960869"/>
          </a:xfrm>
          <a:prstGeom prst="rect">
            <a:avLst/>
          </a:prstGeom>
          <a:solidFill>
            <a:srgbClr val="C00000"/>
          </a:solidFill>
        </p:spPr>
        <p:txBody>
          <a:bodyPr anchor="ctr"/>
          <a:lstStyle/>
          <a:p>
            <a:pPr defTabSz="519937">
              <a:defRPr sz="623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Ring of Gyges:</a:t>
            </a:r>
          </a:p>
          <a:p>
            <a:pPr defTabSz="519937">
              <a:defRPr sz="623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Investigating the Future of Criminal Smart Contracts</a:t>
            </a:r>
          </a:p>
        </p:txBody>
      </p:sp>
      <p:pic>
        <p:nvPicPr>
          <p:cNvPr id="26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907" y="2650409"/>
            <a:ext cx="13028508" cy="732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062" y="3809890"/>
            <a:ext cx="4458923" cy="3859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jpg"/>
          <p:cNvPicPr>
            <a:picLocks noChangeAspect="1"/>
          </p:cNvPicPr>
          <p:nvPr/>
        </p:nvPicPr>
        <p:blipFill>
          <a:blip r:embed="rId5">
            <a:extLst/>
          </a:blip>
          <a:srcRect l="194" t="2455" r="280" b="264"/>
          <a:stretch>
            <a:fillRect/>
          </a:stretch>
        </p:blipFill>
        <p:spPr>
          <a:xfrm>
            <a:off x="1778625" y="2858897"/>
            <a:ext cx="3709989" cy="3626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extrusionOk="0">
                <a:moveTo>
                  <a:pt x="10532" y="12"/>
                </a:moveTo>
                <a:cubicBezTo>
                  <a:pt x="10144" y="29"/>
                  <a:pt x="9750" y="65"/>
                  <a:pt x="9374" y="123"/>
                </a:cubicBezTo>
                <a:cubicBezTo>
                  <a:pt x="8202" y="302"/>
                  <a:pt x="6260" y="896"/>
                  <a:pt x="5931" y="1174"/>
                </a:cubicBezTo>
                <a:cubicBezTo>
                  <a:pt x="5834" y="1257"/>
                  <a:pt x="5708" y="1298"/>
                  <a:pt x="5652" y="1262"/>
                </a:cubicBezTo>
                <a:cubicBezTo>
                  <a:pt x="5595" y="1226"/>
                  <a:pt x="5315" y="1333"/>
                  <a:pt x="5026" y="1501"/>
                </a:cubicBezTo>
                <a:cubicBezTo>
                  <a:pt x="4841" y="1608"/>
                  <a:pt x="4697" y="1663"/>
                  <a:pt x="4584" y="1690"/>
                </a:cubicBezTo>
                <a:cubicBezTo>
                  <a:pt x="4024" y="2116"/>
                  <a:pt x="3471" y="2595"/>
                  <a:pt x="3069" y="3039"/>
                </a:cubicBezTo>
                <a:cubicBezTo>
                  <a:pt x="1649" y="4608"/>
                  <a:pt x="544" y="6706"/>
                  <a:pt x="471" y="7969"/>
                </a:cubicBezTo>
                <a:cubicBezTo>
                  <a:pt x="452" y="8308"/>
                  <a:pt x="327" y="8804"/>
                  <a:pt x="196" y="9073"/>
                </a:cubicBezTo>
                <a:cubicBezTo>
                  <a:pt x="94" y="9282"/>
                  <a:pt x="34" y="9596"/>
                  <a:pt x="0" y="10455"/>
                </a:cubicBezTo>
                <a:cubicBezTo>
                  <a:pt x="24" y="11384"/>
                  <a:pt x="59" y="11931"/>
                  <a:pt x="102" y="11959"/>
                </a:cubicBezTo>
                <a:cubicBezTo>
                  <a:pt x="181" y="12009"/>
                  <a:pt x="251" y="12231"/>
                  <a:pt x="254" y="12450"/>
                </a:cubicBezTo>
                <a:cubicBezTo>
                  <a:pt x="265" y="13141"/>
                  <a:pt x="1020" y="15186"/>
                  <a:pt x="1675" y="16295"/>
                </a:cubicBezTo>
                <a:cubicBezTo>
                  <a:pt x="2466" y="17634"/>
                  <a:pt x="3933" y="19138"/>
                  <a:pt x="5194" y="19904"/>
                </a:cubicBezTo>
                <a:cubicBezTo>
                  <a:pt x="6340" y="20600"/>
                  <a:pt x="8347" y="21343"/>
                  <a:pt x="9099" y="21351"/>
                </a:cubicBezTo>
                <a:cubicBezTo>
                  <a:pt x="9393" y="21353"/>
                  <a:pt x="9674" y="21423"/>
                  <a:pt x="9723" y="21504"/>
                </a:cubicBezTo>
                <a:cubicBezTo>
                  <a:pt x="9746" y="21541"/>
                  <a:pt x="10177" y="21570"/>
                  <a:pt x="10809" y="21594"/>
                </a:cubicBezTo>
                <a:cubicBezTo>
                  <a:pt x="11441" y="21570"/>
                  <a:pt x="11873" y="21541"/>
                  <a:pt x="11895" y="21504"/>
                </a:cubicBezTo>
                <a:cubicBezTo>
                  <a:pt x="11944" y="21423"/>
                  <a:pt x="12225" y="21354"/>
                  <a:pt x="12519" y="21353"/>
                </a:cubicBezTo>
                <a:cubicBezTo>
                  <a:pt x="13269" y="21350"/>
                  <a:pt x="15256" y="20612"/>
                  <a:pt x="16422" y="19904"/>
                </a:cubicBezTo>
                <a:cubicBezTo>
                  <a:pt x="17573" y="19204"/>
                  <a:pt x="19040" y="17766"/>
                  <a:pt x="19747" y="16640"/>
                </a:cubicBezTo>
                <a:cubicBezTo>
                  <a:pt x="20661" y="15184"/>
                  <a:pt x="21365" y="13267"/>
                  <a:pt x="21369" y="12228"/>
                </a:cubicBezTo>
                <a:cubicBezTo>
                  <a:pt x="21370" y="11968"/>
                  <a:pt x="21437" y="11713"/>
                  <a:pt x="21517" y="11663"/>
                </a:cubicBezTo>
                <a:cubicBezTo>
                  <a:pt x="21552" y="11641"/>
                  <a:pt x="21577" y="11215"/>
                  <a:pt x="21600" y="10602"/>
                </a:cubicBezTo>
                <a:cubicBezTo>
                  <a:pt x="21597" y="10517"/>
                  <a:pt x="21598" y="10423"/>
                  <a:pt x="21595" y="10347"/>
                </a:cubicBezTo>
                <a:cubicBezTo>
                  <a:pt x="21589" y="10112"/>
                  <a:pt x="21577" y="10037"/>
                  <a:pt x="21570" y="9850"/>
                </a:cubicBezTo>
                <a:cubicBezTo>
                  <a:pt x="21557" y="9643"/>
                  <a:pt x="21545" y="9452"/>
                  <a:pt x="21531" y="9437"/>
                </a:cubicBezTo>
                <a:cubicBezTo>
                  <a:pt x="21459" y="9359"/>
                  <a:pt x="21365" y="9030"/>
                  <a:pt x="21323" y="8704"/>
                </a:cubicBezTo>
                <a:cubicBezTo>
                  <a:pt x="21055" y="6626"/>
                  <a:pt x="20104" y="4699"/>
                  <a:pt x="18490" y="2964"/>
                </a:cubicBezTo>
                <a:cubicBezTo>
                  <a:pt x="17559" y="1963"/>
                  <a:pt x="16058" y="896"/>
                  <a:pt x="15008" y="477"/>
                </a:cubicBezTo>
                <a:cubicBezTo>
                  <a:pt x="14889" y="517"/>
                  <a:pt x="14609" y="471"/>
                  <a:pt x="14174" y="331"/>
                </a:cubicBezTo>
                <a:cubicBezTo>
                  <a:pt x="13750" y="194"/>
                  <a:pt x="13267" y="84"/>
                  <a:pt x="13101" y="87"/>
                </a:cubicBezTo>
                <a:cubicBezTo>
                  <a:pt x="12936" y="91"/>
                  <a:pt x="12290" y="59"/>
                  <a:pt x="11669" y="19"/>
                </a:cubicBezTo>
                <a:cubicBezTo>
                  <a:pt x="11304" y="-5"/>
                  <a:pt x="10920" y="-6"/>
                  <a:pt x="10532" y="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2257405" y="5345027"/>
            <a:ext cx="10564094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Ari Juels</a:t>
            </a:r>
            <a:r>
              <a:t> (Jacobs Institute, Cornell Tech, IC3), Ahmed Kosba (UMD), and Elaine Shi (Cornell, IC3)</a:t>
            </a:r>
          </a:p>
          <a:p>
            <a: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67" name="Screen Shot 2016-04-06 at 1.52.30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1907" y="8706526"/>
            <a:ext cx="13028614" cy="103663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9652737" y="3922411"/>
            <a:ext cx="278338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IC3 Retreat</a:t>
            </a:r>
          </a:p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 May 2016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Contract: Assassination</a:t>
            </a:r>
          </a:p>
        </p:txBody>
      </p:sp>
      <p:sp>
        <p:nvSpPr>
          <p:cNvPr id="358" name="Shape 358"/>
          <p:cNvSpPr>
            <a:spLocks noGrp="1"/>
          </p:cNvSpPr>
          <p:nvPr>
            <p:ph type="body" idx="1"/>
          </p:nvPr>
        </p:nvSpPr>
        <p:spPr>
          <a:xfrm>
            <a:off x="468297" y="2603500"/>
            <a:ext cx="8908097" cy="6794242"/>
          </a:xfrm>
          <a:prstGeom prst="rect">
            <a:avLst/>
          </a:prstGeom>
        </p:spPr>
        <p:txBody>
          <a:bodyPr/>
          <a:lstStyle/>
          <a:p>
            <a:pPr marL="339436" indent="-339436">
              <a:spcBef>
                <a:spcPts val="1000"/>
              </a:spcBef>
              <a:defRPr sz="4200"/>
            </a:pPr>
            <a:r>
              <a:rPr>
                <a:latin typeface="Lucida Calligraphy"/>
                <a:ea typeface="Lucida Calligraphy"/>
                <a:cs typeface="Lucida Calligraphy"/>
                <a:sym typeface="Lucida Calligraphy"/>
              </a:rPr>
              <a:t>C </a:t>
            </a:r>
            <a:r>
              <a:t>offers $reward (e.g., $1,000,000) for the assassination of Senator X</a:t>
            </a:r>
          </a:p>
          <a:p>
            <a:pPr marL="339436" indent="-339436">
              <a:spcBef>
                <a:spcPts val="1000"/>
              </a:spcBef>
              <a:defRPr sz="4200"/>
            </a:pPr>
            <a:r>
              <a:t>How to verify:</a:t>
            </a:r>
          </a:p>
          <a:p>
            <a:pPr marL="1375833" lvl="1" indent="-740833">
              <a:spcBef>
                <a:spcPts val="1000"/>
              </a:spcBef>
              <a:buSzPct val="100000"/>
              <a:buAutoNum type="arabicPeriod"/>
              <a:defRPr sz="4200"/>
            </a:pPr>
            <a:r>
              <a:t>That assassination happened?</a:t>
            </a:r>
          </a:p>
          <a:p>
            <a:pPr marL="1375833" lvl="1" indent="-740833">
              <a:spcBef>
                <a:spcPts val="1000"/>
              </a:spcBef>
              <a:buSzPct val="100000"/>
              <a:buAutoNum type="arabicPeriod"/>
              <a:defRPr sz="4200"/>
            </a:pPr>
            <a:r>
              <a:t>That </a:t>
            </a:r>
            <a:r>
              <a:rPr>
                <a:latin typeface="Lucida Calligraphy"/>
                <a:ea typeface="Lucida Calligraphy"/>
                <a:cs typeface="Lucida Calligraphy"/>
                <a:sym typeface="Lucida Calligraphy"/>
              </a:rPr>
              <a:t>P</a:t>
            </a:r>
            <a:r>
              <a:t> was responsible?</a:t>
            </a:r>
          </a:p>
          <a:p>
            <a:pPr marL="339436" indent="-339436">
              <a:spcBef>
                <a:spcPts val="1000"/>
              </a:spcBef>
              <a:defRPr sz="4200"/>
            </a:pPr>
            <a:r>
              <a:t>Solutions:</a:t>
            </a:r>
          </a:p>
          <a:p>
            <a:pPr marL="1375833" lvl="1" indent="-740833">
              <a:spcBef>
                <a:spcPts val="1000"/>
              </a:spcBef>
              <a:buSzPct val="100000"/>
              <a:buAutoNum type="arabicPeriod"/>
              <a:defRPr sz="4200"/>
            </a:pPr>
            <a:r>
              <a:t>Authenticated data feed</a:t>
            </a:r>
          </a:p>
          <a:p>
            <a:pPr marL="1375833" lvl="1" indent="-740833">
              <a:spcBef>
                <a:spcPts val="1000"/>
              </a:spcBef>
              <a:buSzPct val="100000"/>
              <a:buAutoNum type="arabicPeriod"/>
              <a:defRPr sz="4200" b="1" i="1">
                <a:latin typeface="Helvetica"/>
                <a:ea typeface="Helvetica"/>
                <a:cs typeface="Helvetica"/>
                <a:sym typeface="Helvetica"/>
              </a:defRPr>
            </a:pPr>
            <a:r>
              <a:t>Calling card</a:t>
            </a:r>
          </a:p>
        </p:txBody>
      </p:sp>
      <p:grpSp>
        <p:nvGrpSpPr>
          <p:cNvPr id="362" name="Group 362"/>
          <p:cNvGrpSpPr/>
          <p:nvPr/>
        </p:nvGrpSpPr>
        <p:grpSpPr>
          <a:xfrm>
            <a:off x="9722573" y="1936628"/>
            <a:ext cx="3017769" cy="4167703"/>
            <a:chOff x="0" y="-672966"/>
            <a:chExt cx="3017767" cy="4167702"/>
          </a:xfrm>
        </p:grpSpPr>
        <p:sp>
          <p:nvSpPr>
            <p:cNvPr id="359" name="Shape 359"/>
            <p:cNvSpPr/>
            <p:nvPr/>
          </p:nvSpPr>
          <p:spPr>
            <a:xfrm>
              <a:off x="0" y="0"/>
              <a:ext cx="2898174" cy="3494737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6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6399" y="1536785"/>
              <a:ext cx="2133629" cy="19003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Shape 361"/>
            <p:cNvSpPr/>
            <p:nvPr/>
          </p:nvSpPr>
          <p:spPr>
            <a:xfrm>
              <a:off x="92463" y="-672967"/>
              <a:ext cx="2925305" cy="21005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5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Assassination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xfrm>
            <a:off x="-2141871" y="-206947"/>
            <a:ext cx="11099801" cy="2159001"/>
          </a:xfrm>
          <a:prstGeom prst="rect">
            <a:avLst/>
          </a:prstGeom>
        </p:spPr>
        <p:txBody>
          <a:bodyPr/>
          <a:lstStyle/>
          <a:p>
            <a:r>
              <a:t>Calling card </a:t>
            </a:r>
          </a:p>
        </p:txBody>
      </p:sp>
      <p:sp>
        <p:nvSpPr>
          <p:cNvPr id="365" name="Shape 365"/>
          <p:cNvSpPr>
            <a:spLocks noGrp="1"/>
          </p:cNvSpPr>
          <p:nvPr>
            <p:ph type="body" idx="1"/>
          </p:nvPr>
        </p:nvSpPr>
        <p:spPr>
          <a:xfrm>
            <a:off x="102000" y="1995796"/>
            <a:ext cx="9042967" cy="7514608"/>
          </a:xfrm>
          <a:prstGeom prst="rect">
            <a:avLst/>
          </a:prstGeom>
        </p:spPr>
        <p:txBody>
          <a:bodyPr/>
          <a:lstStyle/>
          <a:p>
            <a:pPr marL="311150" indent="-311150" defTabSz="408940">
              <a:spcBef>
                <a:spcPts val="700"/>
              </a:spcBef>
              <a:defRPr sz="3850"/>
            </a:pPr>
            <a:r>
              <a:t>Traditionally exotic object left by criminal</a:t>
            </a:r>
          </a:p>
          <a:p>
            <a:pPr marL="691444" lvl="1" indent="-380294" defTabSz="408940">
              <a:spcBef>
                <a:spcPts val="700"/>
              </a:spcBef>
              <a:defRPr sz="3850"/>
            </a:pPr>
            <a:r>
              <a:t>E.g., Beltway Sniper's tarot cards</a:t>
            </a:r>
          </a:p>
          <a:p>
            <a:pPr marL="311150" indent="-311150" defTabSz="408940">
              <a:spcBef>
                <a:spcPts val="700"/>
              </a:spcBef>
              <a:defRPr sz="3850"/>
            </a:pPr>
            <a:r>
              <a:t>In our setting, a calling card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cc</a:t>
            </a:r>
            <a:r>
              <a:t> is set of details that are: </a:t>
            </a:r>
          </a:p>
          <a:p>
            <a:pPr marL="1123597" lvl="1" indent="-679097" defTabSz="408940">
              <a:spcBef>
                <a:spcPts val="700"/>
              </a:spcBef>
              <a:buSzPct val="100000"/>
              <a:buAutoNum type="arabicPeriod"/>
              <a:defRPr sz="3850"/>
            </a:pPr>
            <a:r>
              <a:t>Hard to guess in advance; and</a:t>
            </a:r>
          </a:p>
          <a:p>
            <a:pPr marL="1123597" lvl="1" indent="-679097" defTabSz="408940">
              <a:spcBef>
                <a:spcPts val="700"/>
              </a:spcBef>
              <a:buSzPct val="100000"/>
              <a:buAutoNum type="arabicPeriod"/>
              <a:defRPr sz="3850"/>
            </a:pPr>
            <a:r>
              <a:t>Reported by media in data feed</a:t>
            </a:r>
          </a:p>
          <a:p>
            <a:pPr marL="311150" indent="-311150" defTabSz="408940">
              <a:spcBef>
                <a:spcPts val="700"/>
              </a:spcBef>
              <a:defRPr sz="3850"/>
            </a:pPr>
            <a:r>
              <a:t>Example details:</a:t>
            </a:r>
          </a:p>
          <a:p>
            <a:pPr marL="1011237" lvl="2" indent="-388937" defTabSz="408940">
              <a:spcBef>
                <a:spcPts val="700"/>
              </a:spcBef>
              <a:defRPr sz="3150"/>
            </a:pPr>
            <a:r>
              <a:t>Day, time, place</a:t>
            </a:r>
          </a:p>
          <a:p>
            <a:pPr marL="1011237" lvl="2" indent="-388937" defTabSz="408940">
              <a:spcBef>
                <a:spcPts val="700"/>
              </a:spcBef>
              <a:defRPr sz="3150"/>
            </a:pPr>
            <a:r>
              <a:t>Unusual keywords captured in news</a:t>
            </a:r>
          </a:p>
          <a:p>
            <a:pPr marL="1322387" lvl="3" indent="-388937" defTabSz="408940">
              <a:spcBef>
                <a:spcPts val="700"/>
              </a:spcBef>
              <a:defRPr sz="3150"/>
            </a:pPr>
            <a:r>
              <a:t>E.g., Litvinenko poisoned with "Polonium-210" (2006)</a:t>
            </a:r>
          </a:p>
        </p:txBody>
      </p:sp>
      <p:grpSp>
        <p:nvGrpSpPr>
          <p:cNvPr id="368" name="Group 368"/>
          <p:cNvGrpSpPr/>
          <p:nvPr/>
        </p:nvGrpSpPr>
        <p:grpSpPr>
          <a:xfrm>
            <a:off x="9408413" y="-61462"/>
            <a:ext cx="3607965" cy="6818329"/>
            <a:chOff x="0" y="0"/>
            <a:chExt cx="3607964" cy="6818328"/>
          </a:xfrm>
        </p:grpSpPr>
        <p:pic>
          <p:nvPicPr>
            <p:cNvPr id="366" name="pasted-image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97699"/>
              <a:ext cx="3607965" cy="6220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7" name="Shape 367"/>
            <p:cNvSpPr/>
            <p:nvPr/>
          </p:nvSpPr>
          <p:spPr>
            <a:xfrm>
              <a:off x="222527" y="0"/>
              <a:ext cx="316291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Beltway Sniper</a:t>
              </a:r>
            </a:p>
          </p:txBody>
        </p:sp>
      </p:grpSp>
      <p:grpSp>
        <p:nvGrpSpPr>
          <p:cNvPr id="371" name="Group 371"/>
          <p:cNvGrpSpPr/>
          <p:nvPr/>
        </p:nvGrpSpPr>
        <p:grpSpPr>
          <a:xfrm>
            <a:off x="8566118" y="6533367"/>
            <a:ext cx="3437229" cy="3173451"/>
            <a:chOff x="0" y="0"/>
            <a:chExt cx="3437227" cy="3173449"/>
          </a:xfrm>
        </p:grpSpPr>
        <p:pic>
          <p:nvPicPr>
            <p:cNvPr id="369" name="pasted-image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37228" cy="2595107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70" name="Shape 370"/>
            <p:cNvSpPr/>
            <p:nvPr/>
          </p:nvSpPr>
          <p:spPr>
            <a:xfrm>
              <a:off x="187450" y="2525749"/>
              <a:ext cx="306232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"The Phantom"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1" build="p" bldLvl="5" animBg="1" advAuto="0"/>
      <p:bldP spid="368" grpId="2" animBg="1" advAuto="0"/>
      <p:bldP spid="371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roup 377"/>
          <p:cNvGrpSpPr/>
          <p:nvPr/>
        </p:nvGrpSpPr>
        <p:grpSpPr>
          <a:xfrm>
            <a:off x="150768" y="-1139"/>
            <a:ext cx="1815999" cy="2368141"/>
            <a:chOff x="0" y="0"/>
            <a:chExt cx="1815998" cy="2368139"/>
          </a:xfrm>
        </p:grpSpPr>
        <p:pic>
          <p:nvPicPr>
            <p:cNvPr id="375" name="pasted-image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15999" cy="1815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6" name="Shape 376"/>
            <p:cNvSpPr/>
            <p:nvPr/>
          </p:nvSpPr>
          <p:spPr>
            <a:xfrm>
              <a:off x="955055" y="1301537"/>
              <a:ext cx="656444" cy="1066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spcBef>
                  <a:spcPts val="1000"/>
                </a:spcBef>
                <a:defRPr sz="5500">
                  <a:latin typeface="Lucida Calligraphy"/>
                  <a:ea typeface="Lucida Calligraphy"/>
                  <a:cs typeface="Lucida Calligraphy"/>
                  <a:sym typeface="Lucida Calligraphy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>
                  <a:latin typeface="Lucida Calligraphy"/>
                  <a:ea typeface="Lucida Calligraphy"/>
                  <a:cs typeface="Lucida Calligraphy"/>
                  <a:sym typeface="Lucida Calligraphy"/>
                </a:rPr>
                <a:t>P</a:t>
              </a:r>
            </a:p>
          </p:txBody>
        </p:sp>
      </p:grpSp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xfrm>
            <a:off x="1663117" y="-293268"/>
            <a:ext cx="11099801" cy="2159001"/>
          </a:xfrm>
          <a:prstGeom prst="rect">
            <a:avLst/>
          </a:prstGeom>
        </p:spPr>
        <p:txBody>
          <a:bodyPr/>
          <a:lstStyle/>
          <a:p>
            <a:r>
              <a:t>Calling-card CSC</a:t>
            </a:r>
          </a:p>
        </p:txBody>
      </p:sp>
      <p:grpSp>
        <p:nvGrpSpPr>
          <p:cNvPr id="384" name="Group 384"/>
          <p:cNvGrpSpPr/>
          <p:nvPr/>
        </p:nvGrpSpPr>
        <p:grpSpPr>
          <a:xfrm>
            <a:off x="8654926" y="951216"/>
            <a:ext cx="4404594" cy="8714110"/>
            <a:chOff x="0" y="-1682902"/>
            <a:chExt cx="4404593" cy="8714108"/>
          </a:xfrm>
        </p:grpSpPr>
        <p:grpSp>
          <p:nvGrpSpPr>
            <p:cNvPr id="382" name="Group 382"/>
            <p:cNvGrpSpPr/>
            <p:nvPr/>
          </p:nvGrpSpPr>
          <p:grpSpPr>
            <a:xfrm>
              <a:off x="0" y="-1682904"/>
              <a:ext cx="4404594" cy="8714110"/>
              <a:chOff x="0" y="-1122961"/>
              <a:chExt cx="4404593" cy="8714108"/>
            </a:xfrm>
          </p:grpSpPr>
          <p:sp>
            <p:nvSpPr>
              <p:cNvPr id="379" name="Shape 379"/>
              <p:cNvSpPr/>
              <p:nvPr/>
            </p:nvSpPr>
            <p:spPr>
              <a:xfrm>
                <a:off x="0" y="0"/>
                <a:ext cx="4212662" cy="7591148"/>
              </a:xfrm>
              <a:prstGeom prst="rect">
                <a:avLst/>
              </a:prstGeom>
              <a:solidFill>
                <a:schemeClr val="accent2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380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30647" y="4369101"/>
                <a:ext cx="3101351" cy="27623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1" name="Shape 381"/>
              <p:cNvSpPr/>
              <p:nvPr/>
            </p:nvSpPr>
            <p:spPr>
              <a:xfrm>
                <a:off x="152496" y="-1122962"/>
                <a:ext cx="4252098" cy="30532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sz="4000" b="1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Assassination</a:t>
                </a:r>
              </a:p>
            </p:txBody>
          </p:sp>
        </p:grpSp>
        <p:sp>
          <p:nvSpPr>
            <p:cNvPr id="383" name="Shape 383"/>
            <p:cNvSpPr/>
            <p:nvPr/>
          </p:nvSpPr>
          <p:spPr>
            <a:xfrm>
              <a:off x="506842" y="1258307"/>
              <a:ext cx="3390910" cy="1553078"/>
            </a:xfrm>
            <a:prstGeom prst="rect">
              <a:avLst/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/>
              </a:lvl1pPr>
            </a:lstStyle>
            <a:p>
              <a:r>
                <a:t>$reward for Senator X</a:t>
              </a:r>
            </a:p>
          </p:txBody>
        </p:sp>
      </p:grpSp>
      <p:sp>
        <p:nvSpPr>
          <p:cNvPr id="385" name="Shape 385"/>
          <p:cNvSpPr/>
          <p:nvPr/>
        </p:nvSpPr>
        <p:spPr>
          <a:xfrm>
            <a:off x="9995" y="2427211"/>
            <a:ext cx="254622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Lucida Calligraphy"/>
                <a:ea typeface="Lucida Calligraphy"/>
                <a:cs typeface="Lucida Calligraphy"/>
                <a:sym typeface="Lucida Calligraphy"/>
              </a:rPr>
              <a:t>P </a:t>
            </a:r>
            <a:r>
              <a:t>Commits:</a:t>
            </a:r>
          </a:p>
        </p:txBody>
      </p:sp>
      <p:sp>
        <p:nvSpPr>
          <p:cNvPr id="386" name="Shape 386"/>
          <p:cNvSpPr/>
          <p:nvPr/>
        </p:nvSpPr>
        <p:spPr>
          <a:xfrm>
            <a:off x="-7518" y="4236200"/>
            <a:ext cx="308793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Authenticated</a:t>
            </a:r>
          </a:p>
          <a:p>
            <a:pPr algn="l"/>
            <a:r>
              <a:t>news feed:</a:t>
            </a:r>
          </a:p>
        </p:txBody>
      </p:sp>
      <p:sp>
        <p:nvSpPr>
          <p:cNvPr id="387" name="Shape 387"/>
          <p:cNvSpPr/>
          <p:nvPr/>
        </p:nvSpPr>
        <p:spPr>
          <a:xfrm>
            <a:off x="9132" y="6578163"/>
            <a:ext cx="305463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Lucida Calligraphy"/>
                <a:ea typeface="Lucida Calligraphy"/>
                <a:cs typeface="Lucida Calligraphy"/>
                <a:sym typeface="Lucida Calligraphy"/>
              </a:rPr>
              <a:t>P </a:t>
            </a:r>
            <a:r>
              <a:t>Decommits:</a:t>
            </a:r>
          </a:p>
        </p:txBody>
      </p:sp>
      <p:sp>
        <p:nvSpPr>
          <p:cNvPr id="388" name="Shape 388"/>
          <p:cNvSpPr/>
          <p:nvPr/>
        </p:nvSpPr>
        <p:spPr>
          <a:xfrm>
            <a:off x="-10219" y="8450226"/>
            <a:ext cx="316571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Lucida Calligraphy"/>
                <a:ea typeface="Lucida Calligraphy"/>
                <a:cs typeface="Lucida Calligraphy"/>
                <a:sym typeface="Lucida Calligraphy"/>
              </a:rPr>
              <a:t>P</a:t>
            </a:r>
            <a:r>
              <a:t> paid reward:</a:t>
            </a:r>
          </a:p>
        </p:txBody>
      </p:sp>
      <p:grpSp>
        <p:nvGrpSpPr>
          <p:cNvPr id="392" name="Group 392"/>
          <p:cNvGrpSpPr/>
          <p:nvPr/>
        </p:nvGrpSpPr>
        <p:grpSpPr>
          <a:xfrm>
            <a:off x="3172197" y="4026063"/>
            <a:ext cx="5485121" cy="1896105"/>
            <a:chOff x="0" y="0"/>
            <a:chExt cx="5485120" cy="1896104"/>
          </a:xfrm>
        </p:grpSpPr>
        <p:pic>
          <p:nvPicPr>
            <p:cNvPr id="389" name="pasted-image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411757">
              <a:off x="100520" y="69010"/>
              <a:ext cx="1260513" cy="1758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0" name="Picture 389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2766" y="102186"/>
              <a:ext cx="3284706" cy="140970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91" name="Shape 391"/>
            <p:cNvSpPr/>
            <p:nvPr/>
          </p:nvSpPr>
          <p:spPr>
            <a:xfrm>
              <a:off x="4410355" y="477119"/>
              <a:ext cx="1074766" cy="659836"/>
            </a:xfrm>
            <a:prstGeom prst="rightArrow">
              <a:avLst>
                <a:gd name="adj1" fmla="val 32000"/>
                <a:gd name="adj2" fmla="val 7868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97" name="Group 397"/>
          <p:cNvGrpSpPr/>
          <p:nvPr/>
        </p:nvGrpSpPr>
        <p:grpSpPr>
          <a:xfrm>
            <a:off x="3205165" y="1923612"/>
            <a:ext cx="5411736" cy="1433842"/>
            <a:chOff x="980257" y="289531"/>
            <a:chExt cx="5411735" cy="1433841"/>
          </a:xfrm>
        </p:grpSpPr>
        <p:sp>
          <p:nvSpPr>
            <p:cNvPr id="393" name="Shape 393"/>
            <p:cNvSpPr/>
            <p:nvPr/>
          </p:nvSpPr>
          <p:spPr>
            <a:xfrm>
              <a:off x="980257" y="616130"/>
              <a:ext cx="891246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5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cc</a:t>
              </a:r>
            </a:p>
          </p:txBody>
        </p:sp>
        <p:sp>
          <p:nvSpPr>
            <p:cNvPr id="394" name="Shape 394"/>
            <p:cNvSpPr/>
            <p:nvPr/>
          </p:nvSpPr>
          <p:spPr>
            <a:xfrm>
              <a:off x="1949889" y="934091"/>
              <a:ext cx="4442104" cy="554371"/>
            </a:xfrm>
            <a:prstGeom prst="rightArrow">
              <a:avLst>
                <a:gd name="adj1" fmla="val 32000"/>
                <a:gd name="adj2" fmla="val 9365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95" name="pasted-image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3371" t="16312" r="22269" b="15305"/>
            <a:stretch>
              <a:fillRect/>
            </a:stretch>
          </p:blipFill>
          <p:spPr>
            <a:xfrm>
              <a:off x="3609130" y="699180"/>
              <a:ext cx="891504" cy="1024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519" extrusionOk="0">
                  <a:moveTo>
                    <a:pt x="343" y="0"/>
                  </a:moveTo>
                  <a:lnTo>
                    <a:pt x="171" y="7863"/>
                  </a:lnTo>
                  <a:cubicBezTo>
                    <a:pt x="-97" y="20314"/>
                    <a:pt x="-78" y="21378"/>
                    <a:pt x="429" y="21463"/>
                  </a:cubicBezTo>
                  <a:cubicBezTo>
                    <a:pt x="1243" y="21600"/>
                    <a:pt x="21019" y="21458"/>
                    <a:pt x="21288" y="21313"/>
                  </a:cubicBezTo>
                  <a:cubicBezTo>
                    <a:pt x="21437" y="21233"/>
                    <a:pt x="21503" y="20797"/>
                    <a:pt x="21441" y="20346"/>
                  </a:cubicBezTo>
                  <a:cubicBezTo>
                    <a:pt x="21379" y="19895"/>
                    <a:pt x="21248" y="15135"/>
                    <a:pt x="21145" y="9764"/>
                  </a:cubicBezTo>
                  <a:lnTo>
                    <a:pt x="20954" y="0"/>
                  </a:lnTo>
                  <a:lnTo>
                    <a:pt x="10653" y="0"/>
                  </a:lnTo>
                  <a:lnTo>
                    <a:pt x="34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96" name="Shape 396"/>
            <p:cNvSpPr/>
            <p:nvPr/>
          </p:nvSpPr>
          <p:spPr>
            <a:xfrm>
              <a:off x="3605727" y="289531"/>
              <a:ext cx="898309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37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vcc</a:t>
              </a:r>
            </a:p>
          </p:txBody>
        </p:sp>
      </p:grpSp>
      <p:grpSp>
        <p:nvGrpSpPr>
          <p:cNvPr id="404" name="Group 404"/>
          <p:cNvGrpSpPr/>
          <p:nvPr/>
        </p:nvGrpSpPr>
        <p:grpSpPr>
          <a:xfrm>
            <a:off x="3210911" y="6179551"/>
            <a:ext cx="5474248" cy="1475173"/>
            <a:chOff x="-135931" y="62103"/>
            <a:chExt cx="5474246" cy="1475171"/>
          </a:xfrm>
        </p:grpSpPr>
        <p:grpSp>
          <p:nvGrpSpPr>
            <p:cNvPr id="402" name="Group 402"/>
            <p:cNvGrpSpPr/>
            <p:nvPr/>
          </p:nvGrpSpPr>
          <p:grpSpPr>
            <a:xfrm>
              <a:off x="-135932" y="62103"/>
              <a:ext cx="3948374" cy="1441724"/>
              <a:chOff x="0" y="0"/>
              <a:chExt cx="3948373" cy="1441722"/>
            </a:xfrm>
          </p:grpSpPr>
          <p:sp>
            <p:nvSpPr>
              <p:cNvPr id="398" name="Shape 398"/>
              <p:cNvSpPr/>
              <p:nvPr/>
            </p:nvSpPr>
            <p:spPr>
              <a:xfrm>
                <a:off x="0" y="607657"/>
                <a:ext cx="3948374" cy="593811"/>
              </a:xfrm>
              <a:prstGeom prst="rightArrow">
                <a:avLst>
                  <a:gd name="adj1" fmla="val 32000"/>
                  <a:gd name="adj2" fmla="val 7868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9" name="Shape 399"/>
              <p:cNvSpPr/>
              <p:nvPr/>
            </p:nvSpPr>
            <p:spPr>
              <a:xfrm>
                <a:off x="2429505" y="-1"/>
                <a:ext cx="940271" cy="8457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spcBef>
                    <a:spcPts val="1000"/>
                  </a:spcBef>
                  <a:defRPr sz="55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 b="0">
                    <a:latin typeface="+mn-lt"/>
                    <a:ea typeface="+mn-ea"/>
                    <a:cs typeface="+mn-cs"/>
                    <a:sym typeface="Helvetica Light"/>
                  </a:defRPr>
                </a:pPr>
                <a:r>
                  <a:rPr b="1">
                    <a:latin typeface="Helvetica"/>
                    <a:ea typeface="Helvetica"/>
                    <a:cs typeface="Helvetica"/>
                    <a:sym typeface="Helvetica"/>
                  </a:rPr>
                  <a:t>cc</a:t>
                </a:r>
              </a:p>
            </p:txBody>
          </p:sp>
          <p:pic>
            <p:nvPicPr>
              <p:cNvPr id="400" name="pasted-image.jp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15815" t="5684" r="22755" b="8714"/>
              <a:stretch>
                <a:fillRect/>
              </a:stretch>
            </p:blipFill>
            <p:spPr>
              <a:xfrm>
                <a:off x="1395314" y="367317"/>
                <a:ext cx="1162343" cy="1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4" h="21512" extrusionOk="0">
                    <a:moveTo>
                      <a:pt x="11283" y="0"/>
                    </a:moveTo>
                    <a:lnTo>
                      <a:pt x="5699" y="238"/>
                    </a:lnTo>
                    <a:cubicBezTo>
                      <a:pt x="2630" y="367"/>
                      <a:pt x="81" y="522"/>
                      <a:pt x="28" y="580"/>
                    </a:cubicBezTo>
                    <a:cubicBezTo>
                      <a:pt x="-26" y="638"/>
                      <a:pt x="0" y="1884"/>
                      <a:pt x="94" y="3353"/>
                    </a:cubicBezTo>
                    <a:cubicBezTo>
                      <a:pt x="187" y="4822"/>
                      <a:pt x="382" y="8152"/>
                      <a:pt x="521" y="10759"/>
                    </a:cubicBezTo>
                    <a:cubicBezTo>
                      <a:pt x="768" y="15416"/>
                      <a:pt x="775" y="15524"/>
                      <a:pt x="1278" y="16687"/>
                    </a:cubicBezTo>
                    <a:cubicBezTo>
                      <a:pt x="2265" y="18964"/>
                      <a:pt x="2511" y="19439"/>
                      <a:pt x="2735" y="19532"/>
                    </a:cubicBezTo>
                    <a:cubicBezTo>
                      <a:pt x="2961" y="19625"/>
                      <a:pt x="6073" y="19284"/>
                      <a:pt x="6641" y="19103"/>
                    </a:cubicBezTo>
                    <a:cubicBezTo>
                      <a:pt x="6844" y="19038"/>
                      <a:pt x="6968" y="19114"/>
                      <a:pt x="7023" y="19341"/>
                    </a:cubicBezTo>
                    <a:cubicBezTo>
                      <a:pt x="7068" y="19526"/>
                      <a:pt x="7272" y="19755"/>
                      <a:pt x="7472" y="19850"/>
                    </a:cubicBezTo>
                    <a:cubicBezTo>
                      <a:pt x="7734" y="19974"/>
                      <a:pt x="7847" y="20207"/>
                      <a:pt x="7884" y="20684"/>
                    </a:cubicBezTo>
                    <a:cubicBezTo>
                      <a:pt x="7918" y="21123"/>
                      <a:pt x="8036" y="21370"/>
                      <a:pt x="8222" y="21423"/>
                    </a:cubicBezTo>
                    <a:cubicBezTo>
                      <a:pt x="8845" y="21600"/>
                      <a:pt x="9162" y="21527"/>
                      <a:pt x="9723" y="21065"/>
                    </a:cubicBezTo>
                    <a:cubicBezTo>
                      <a:pt x="10129" y="20731"/>
                      <a:pt x="10476" y="20593"/>
                      <a:pt x="10856" y="20620"/>
                    </a:cubicBezTo>
                    <a:cubicBezTo>
                      <a:pt x="10976" y="20629"/>
                      <a:pt x="11174" y="20581"/>
                      <a:pt x="11400" y="20509"/>
                    </a:cubicBezTo>
                    <a:cubicBezTo>
                      <a:pt x="11350" y="20479"/>
                      <a:pt x="11298" y="20456"/>
                      <a:pt x="11253" y="20398"/>
                    </a:cubicBezTo>
                    <a:cubicBezTo>
                      <a:pt x="11089" y="20184"/>
                      <a:pt x="11175" y="20006"/>
                      <a:pt x="11724" y="19412"/>
                    </a:cubicBezTo>
                    <a:cubicBezTo>
                      <a:pt x="12093" y="19013"/>
                      <a:pt x="12603" y="18638"/>
                      <a:pt x="12857" y="18578"/>
                    </a:cubicBezTo>
                    <a:cubicBezTo>
                      <a:pt x="13111" y="18518"/>
                      <a:pt x="13815" y="18312"/>
                      <a:pt x="14424" y="18117"/>
                    </a:cubicBezTo>
                    <a:lnTo>
                      <a:pt x="15534" y="17760"/>
                    </a:lnTo>
                    <a:lnTo>
                      <a:pt x="15637" y="16830"/>
                    </a:lnTo>
                    <a:cubicBezTo>
                      <a:pt x="15696" y="16317"/>
                      <a:pt x="15737" y="15328"/>
                      <a:pt x="15726" y="14637"/>
                    </a:cubicBezTo>
                    <a:cubicBezTo>
                      <a:pt x="15715" y="13946"/>
                      <a:pt x="15691" y="12620"/>
                      <a:pt x="15674" y="11689"/>
                    </a:cubicBezTo>
                    <a:lnTo>
                      <a:pt x="15645" y="9996"/>
                    </a:lnTo>
                    <a:lnTo>
                      <a:pt x="15814" y="10004"/>
                    </a:lnTo>
                    <a:cubicBezTo>
                      <a:pt x="15792" y="9989"/>
                      <a:pt x="15730" y="9972"/>
                      <a:pt x="15718" y="9957"/>
                    </a:cubicBezTo>
                    <a:cubicBezTo>
                      <a:pt x="15507" y="9681"/>
                      <a:pt x="15591" y="7629"/>
                      <a:pt x="15895" y="5602"/>
                    </a:cubicBezTo>
                    <a:cubicBezTo>
                      <a:pt x="16039" y="4644"/>
                      <a:pt x="16042" y="4227"/>
                      <a:pt x="15910" y="4084"/>
                    </a:cubicBezTo>
                    <a:cubicBezTo>
                      <a:pt x="15809" y="3976"/>
                      <a:pt x="15733" y="3383"/>
                      <a:pt x="15733" y="2773"/>
                    </a:cubicBezTo>
                    <a:cubicBezTo>
                      <a:pt x="15733" y="2100"/>
                      <a:pt x="15646" y="1601"/>
                      <a:pt x="15520" y="1494"/>
                    </a:cubicBezTo>
                    <a:cubicBezTo>
                      <a:pt x="15405" y="1397"/>
                      <a:pt x="14407" y="1021"/>
                      <a:pt x="13298" y="660"/>
                    </a:cubicBezTo>
                    <a:lnTo>
                      <a:pt x="11283" y="0"/>
                    </a:lnTo>
                    <a:close/>
                    <a:moveTo>
                      <a:pt x="21508" y="12634"/>
                    </a:moveTo>
                    <a:cubicBezTo>
                      <a:pt x="21574" y="12938"/>
                      <a:pt x="21361" y="13297"/>
                      <a:pt x="20787" y="13858"/>
                    </a:cubicBezTo>
                    <a:cubicBezTo>
                      <a:pt x="21363" y="13334"/>
                      <a:pt x="21544" y="13079"/>
                      <a:pt x="21544" y="12857"/>
                    </a:cubicBezTo>
                    <a:cubicBezTo>
                      <a:pt x="21544" y="12778"/>
                      <a:pt x="21533" y="12706"/>
                      <a:pt x="21508" y="1263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401" name="Shape 401"/>
              <p:cNvSpPr/>
              <p:nvPr/>
            </p:nvSpPr>
            <p:spPr>
              <a:xfrm>
                <a:off x="1421117" y="0"/>
                <a:ext cx="808423" cy="594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spcBef>
                    <a:spcPts val="1000"/>
                  </a:spcBef>
                  <a:defRPr sz="37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vcc</a:t>
                </a:r>
              </a:p>
            </p:txBody>
          </p:sp>
        </p:grpSp>
        <p:pic>
          <p:nvPicPr>
            <p:cNvPr id="403" name="pasted-image.jpg"/>
            <p:cNvPicPr>
              <a:picLocks noChangeAspect="1"/>
            </p:cNvPicPr>
            <p:nvPr/>
          </p:nvPicPr>
          <p:blipFill>
            <a:blip r:embed="rId9">
              <a:extLst/>
            </a:blip>
            <a:srcRect/>
            <a:stretch>
              <a:fillRect/>
            </a:stretch>
          </p:blipFill>
          <p:spPr>
            <a:xfrm>
              <a:off x="3790765" y="368874"/>
              <a:ext cx="1547551" cy="1168401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418" name="Picture 417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480362" y="5461539"/>
            <a:ext cx="768683" cy="1545206"/>
          </a:xfrm>
          <a:prstGeom prst="rect">
            <a:avLst/>
          </a:prstGeom>
        </p:spPr>
      </p:pic>
      <p:grpSp>
        <p:nvGrpSpPr>
          <p:cNvPr id="411" name="Group 411"/>
          <p:cNvGrpSpPr/>
          <p:nvPr/>
        </p:nvGrpSpPr>
        <p:grpSpPr>
          <a:xfrm>
            <a:off x="59329" y="3058655"/>
            <a:ext cx="3165716" cy="1270001"/>
            <a:chOff x="0" y="0"/>
            <a:chExt cx="3165715" cy="1270000"/>
          </a:xfrm>
        </p:grpSpPr>
        <p:grpSp>
          <p:nvGrpSpPr>
            <p:cNvPr id="409" name="Group 409"/>
            <p:cNvGrpSpPr/>
            <p:nvPr/>
          </p:nvGrpSpPr>
          <p:grpSpPr>
            <a:xfrm>
              <a:off x="0" y="0"/>
              <a:ext cx="3165716" cy="1270000"/>
              <a:chOff x="0" y="0"/>
              <a:chExt cx="3165715" cy="1270000"/>
            </a:xfrm>
          </p:grpSpPr>
          <p:pic>
            <p:nvPicPr>
              <p:cNvPr id="406" name="pasted-image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rcRect l="11608" t="7993" r="19034" b="8414"/>
              <a:stretch>
                <a:fillRect/>
              </a:stretch>
            </p:blipFill>
            <p:spPr>
              <a:xfrm>
                <a:off x="135108" y="150229"/>
                <a:ext cx="1308744" cy="1104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8" h="21535" extrusionOk="0">
                    <a:moveTo>
                      <a:pt x="5826" y="2"/>
                    </a:moveTo>
                    <a:cubicBezTo>
                      <a:pt x="5424" y="-18"/>
                      <a:pt x="4761" y="106"/>
                      <a:pt x="3634" y="366"/>
                    </a:cubicBezTo>
                    <a:cubicBezTo>
                      <a:pt x="2398" y="651"/>
                      <a:pt x="1784" y="972"/>
                      <a:pt x="1202" y="1627"/>
                    </a:cubicBezTo>
                    <a:cubicBezTo>
                      <a:pt x="775" y="2109"/>
                      <a:pt x="261" y="2564"/>
                      <a:pt x="60" y="2641"/>
                    </a:cubicBezTo>
                    <a:cubicBezTo>
                      <a:pt x="-142" y="2720"/>
                      <a:pt x="180" y="2945"/>
                      <a:pt x="787" y="3145"/>
                    </a:cubicBezTo>
                    <a:cubicBezTo>
                      <a:pt x="2331" y="3653"/>
                      <a:pt x="3706" y="4534"/>
                      <a:pt x="3706" y="5026"/>
                    </a:cubicBezTo>
                    <a:cubicBezTo>
                      <a:pt x="3706" y="5821"/>
                      <a:pt x="5437" y="7506"/>
                      <a:pt x="7565" y="8780"/>
                    </a:cubicBezTo>
                    <a:cubicBezTo>
                      <a:pt x="8739" y="9483"/>
                      <a:pt x="10048" y="10409"/>
                      <a:pt x="10477" y="10839"/>
                    </a:cubicBezTo>
                    <a:lnTo>
                      <a:pt x="11255" y="11621"/>
                    </a:lnTo>
                    <a:lnTo>
                      <a:pt x="10756" y="12170"/>
                    </a:lnTo>
                    <a:cubicBezTo>
                      <a:pt x="10142" y="12852"/>
                      <a:pt x="10088" y="14609"/>
                      <a:pt x="10658" y="15360"/>
                    </a:cubicBezTo>
                    <a:cubicBezTo>
                      <a:pt x="10879" y="15650"/>
                      <a:pt x="11152" y="16561"/>
                      <a:pt x="11262" y="17388"/>
                    </a:cubicBezTo>
                    <a:cubicBezTo>
                      <a:pt x="11510" y="19259"/>
                      <a:pt x="11798" y="19612"/>
                      <a:pt x="13344" y="19903"/>
                    </a:cubicBezTo>
                    <a:cubicBezTo>
                      <a:pt x="14021" y="20031"/>
                      <a:pt x="15057" y="20468"/>
                      <a:pt x="15640" y="20879"/>
                    </a:cubicBezTo>
                    <a:cubicBezTo>
                      <a:pt x="16222" y="21289"/>
                      <a:pt x="16730" y="21582"/>
                      <a:pt x="16775" y="21529"/>
                    </a:cubicBezTo>
                    <a:cubicBezTo>
                      <a:pt x="16820" y="21476"/>
                      <a:pt x="17039" y="21002"/>
                      <a:pt x="17261" y="20476"/>
                    </a:cubicBezTo>
                    <a:cubicBezTo>
                      <a:pt x="17673" y="19502"/>
                      <a:pt x="17715" y="19480"/>
                      <a:pt x="20277" y="18944"/>
                    </a:cubicBezTo>
                    <a:cubicBezTo>
                      <a:pt x="21043" y="18783"/>
                      <a:pt x="21185" y="18638"/>
                      <a:pt x="21185" y="18030"/>
                    </a:cubicBezTo>
                    <a:cubicBezTo>
                      <a:pt x="21185" y="17135"/>
                      <a:pt x="20440" y="15351"/>
                      <a:pt x="19758" y="14617"/>
                    </a:cubicBezTo>
                    <a:cubicBezTo>
                      <a:pt x="19368" y="14196"/>
                      <a:pt x="19310" y="13971"/>
                      <a:pt x="19518" y="13672"/>
                    </a:cubicBezTo>
                    <a:cubicBezTo>
                      <a:pt x="19668" y="13457"/>
                      <a:pt x="19926" y="13285"/>
                      <a:pt x="20089" y="13285"/>
                    </a:cubicBezTo>
                    <a:cubicBezTo>
                      <a:pt x="20565" y="13285"/>
                      <a:pt x="21186" y="12281"/>
                      <a:pt x="21185" y="11520"/>
                    </a:cubicBezTo>
                    <a:cubicBezTo>
                      <a:pt x="21185" y="11135"/>
                      <a:pt x="21254" y="10276"/>
                      <a:pt x="21334" y="9608"/>
                    </a:cubicBezTo>
                    <a:cubicBezTo>
                      <a:pt x="21458" y="8575"/>
                      <a:pt x="21391" y="8295"/>
                      <a:pt x="20893" y="7727"/>
                    </a:cubicBezTo>
                    <a:cubicBezTo>
                      <a:pt x="20572" y="7360"/>
                      <a:pt x="20095" y="6912"/>
                      <a:pt x="19836" y="6729"/>
                    </a:cubicBezTo>
                    <a:cubicBezTo>
                      <a:pt x="19371" y="6400"/>
                      <a:pt x="19370" y="6386"/>
                      <a:pt x="19849" y="6195"/>
                    </a:cubicBezTo>
                    <a:cubicBezTo>
                      <a:pt x="21131" y="5682"/>
                      <a:pt x="21434" y="5033"/>
                      <a:pt x="20394" y="5026"/>
                    </a:cubicBezTo>
                    <a:cubicBezTo>
                      <a:pt x="19971" y="5023"/>
                      <a:pt x="19833" y="4831"/>
                      <a:pt x="19771" y="4159"/>
                    </a:cubicBezTo>
                    <a:cubicBezTo>
                      <a:pt x="19727" y="3683"/>
                      <a:pt x="19604" y="3190"/>
                      <a:pt x="19499" y="3059"/>
                    </a:cubicBezTo>
                    <a:cubicBezTo>
                      <a:pt x="19178" y="2664"/>
                      <a:pt x="17471" y="3686"/>
                      <a:pt x="16619" y="4786"/>
                    </a:cubicBezTo>
                    <a:cubicBezTo>
                      <a:pt x="15729" y="5934"/>
                      <a:pt x="15920" y="5928"/>
                      <a:pt x="12695" y="4886"/>
                    </a:cubicBezTo>
                    <a:cubicBezTo>
                      <a:pt x="11301" y="4436"/>
                      <a:pt x="10657" y="4042"/>
                      <a:pt x="9906" y="3191"/>
                    </a:cubicBezTo>
                    <a:cubicBezTo>
                      <a:pt x="9368" y="2581"/>
                      <a:pt x="8391" y="1851"/>
                      <a:pt x="7740" y="1566"/>
                    </a:cubicBezTo>
                    <a:cubicBezTo>
                      <a:pt x="7026" y="1253"/>
                      <a:pt x="6508" y="831"/>
                      <a:pt x="6436" y="505"/>
                    </a:cubicBezTo>
                    <a:cubicBezTo>
                      <a:pt x="6366" y="186"/>
                      <a:pt x="6229" y="22"/>
                      <a:pt x="5826" y="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7" name="pasted-image.jp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/>
              <a:stretch>
                <a:fillRect/>
              </a:stretch>
            </p:blipFill>
            <p:spPr>
              <a:xfrm>
                <a:off x="1636790" y="150614"/>
                <a:ext cx="1283214" cy="968827"/>
              </a:xfrm>
              <a:prstGeom prst="rect">
                <a:avLst/>
              </a:prstGeom>
              <a:ln w="25400" cap="flat">
                <a:solidFill>
                  <a:srgbClr val="F3F7F5"/>
                </a:solidFill>
                <a:prstDash val="solid"/>
                <a:miter lim="400000"/>
              </a:ln>
              <a:effectLst>
                <a:outerShdw blurRad="50800" dist="25400" dir="36000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408" name="Shape 408"/>
              <p:cNvSpPr/>
              <p:nvPr/>
            </p:nvSpPr>
            <p:spPr>
              <a:xfrm>
                <a:off x="0" y="0"/>
                <a:ext cx="3165716" cy="1270000"/>
              </a:xfrm>
              <a:prstGeom prst="rect">
                <a:avLst/>
              </a:prstGeom>
              <a:noFill/>
              <a:ln w="254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  <p:sp>
          <p:nvSpPr>
            <p:cNvPr id="410" name="Shape 410"/>
            <p:cNvSpPr/>
            <p:nvPr/>
          </p:nvSpPr>
          <p:spPr>
            <a:xfrm>
              <a:off x="166079" y="480933"/>
              <a:ext cx="39365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</a:t>
              </a:r>
            </a:p>
          </p:txBody>
        </p:sp>
      </p:grpSp>
      <p:grpSp>
        <p:nvGrpSpPr>
          <p:cNvPr id="417" name="Group 417"/>
          <p:cNvGrpSpPr/>
          <p:nvPr/>
        </p:nvGrpSpPr>
        <p:grpSpPr>
          <a:xfrm>
            <a:off x="3512886" y="7914820"/>
            <a:ext cx="5180624" cy="1889858"/>
            <a:chOff x="-180957" y="0"/>
            <a:chExt cx="5180622" cy="1889856"/>
          </a:xfrm>
        </p:grpSpPr>
        <p:grpSp>
          <p:nvGrpSpPr>
            <p:cNvPr id="415" name="Group 415"/>
            <p:cNvGrpSpPr/>
            <p:nvPr/>
          </p:nvGrpSpPr>
          <p:grpSpPr>
            <a:xfrm>
              <a:off x="491943" y="0"/>
              <a:ext cx="4507723" cy="1794713"/>
              <a:chOff x="180957" y="307627"/>
              <a:chExt cx="4507722" cy="1794712"/>
            </a:xfrm>
          </p:grpSpPr>
          <p:pic>
            <p:nvPicPr>
              <p:cNvPr id="412" name="pasted-image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0957" y="307627"/>
                <a:ext cx="1794714" cy="1794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3" name="Shape 413"/>
              <p:cNvSpPr/>
              <p:nvPr/>
            </p:nvSpPr>
            <p:spPr>
              <a:xfrm flipH="1">
                <a:off x="1714287" y="1062882"/>
                <a:ext cx="2974393" cy="659836"/>
              </a:xfrm>
              <a:prstGeom prst="rightArrow">
                <a:avLst>
                  <a:gd name="adj1" fmla="val 32000"/>
                  <a:gd name="adj2" fmla="val 7868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x="2269069" y="491511"/>
                <a:ext cx="2354970" cy="800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spcBef>
                    <a:spcPts val="1000"/>
                  </a:spcBef>
                  <a:defRPr sz="46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 b="0">
                    <a:latin typeface="+mn-lt"/>
                    <a:ea typeface="+mn-ea"/>
                    <a:cs typeface="+mn-cs"/>
                    <a:sym typeface="Helvetica Light"/>
                  </a:defRPr>
                </a:pPr>
                <a:r>
                  <a:rPr b="1">
                    <a:latin typeface="Helvetica"/>
                    <a:ea typeface="Helvetica"/>
                    <a:cs typeface="Helvetica"/>
                    <a:sym typeface="Helvetica"/>
                  </a:rPr>
                  <a:t>$reward</a:t>
                </a:r>
              </a:p>
            </p:txBody>
          </p:sp>
        </p:grpSp>
        <p:sp>
          <p:nvSpPr>
            <p:cNvPr id="416" name="Shape 416"/>
            <p:cNvSpPr/>
            <p:nvPr/>
          </p:nvSpPr>
          <p:spPr>
            <a:xfrm>
              <a:off x="-180958" y="823255"/>
              <a:ext cx="656443" cy="1066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spcBef>
                  <a:spcPts val="1000"/>
                </a:spcBef>
                <a:defRPr sz="5500">
                  <a:latin typeface="Lucida Calligraphy"/>
                  <a:ea typeface="Lucida Calligraphy"/>
                  <a:cs typeface="Lucida Calligraphy"/>
                  <a:sym typeface="Lucida Calligraphy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>
                  <a:latin typeface="Lucida Calligraphy"/>
                  <a:ea typeface="Lucida Calligraphy"/>
                  <a:cs typeface="Lucida Calligraphy"/>
                  <a:sym typeface="Lucida Calligraphy"/>
                </a:rPr>
                <a:t>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1" animBg="1" advAuto="0"/>
      <p:bldP spid="386" grpId="4" animBg="1" advAuto="0"/>
      <p:bldP spid="387" grpId="6" animBg="1" advAuto="0"/>
      <p:bldP spid="388" grpId="9" animBg="1" advAuto="0"/>
      <p:bldP spid="392" grpId="5" animBg="1" advAuto="0"/>
      <p:bldP spid="397" grpId="2" animBg="1" advAuto="0"/>
      <p:bldP spid="404" grpId="7" animBg="1" advAuto="0"/>
      <p:bldP spid="418" grpId="8" animBg="1" advAuto="0"/>
      <p:bldP spid="411" grpId="3" animBg="1" advAuto="0"/>
      <p:bldP spid="417" grpId="1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 that</a:t>
            </a:r>
          </a:p>
        </p:txBody>
      </p:sp>
      <p:sp>
        <p:nvSpPr>
          <p:cNvPr id="424" name="Shape 424"/>
          <p:cNvSpPr>
            <a:spLocks noGrp="1"/>
          </p:cNvSpPr>
          <p:nvPr>
            <p:ph type="body" idx="1"/>
          </p:nvPr>
        </p:nvSpPr>
        <p:spPr>
          <a:xfrm>
            <a:off x="632149" y="2603500"/>
            <a:ext cx="11596373" cy="669266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</a:pPr>
            <a:r>
              <a:t>Same general protocol can be applied to:</a:t>
            </a:r>
          </a:p>
          <a:p>
            <a:pPr lvl="1">
              <a:spcBef>
                <a:spcPts val="1000"/>
              </a:spcBef>
            </a:pPr>
            <a:r>
              <a:t>Violent crime: murder, arson, assault</a:t>
            </a:r>
          </a:p>
          <a:p>
            <a:pPr lvl="1">
              <a:spcBef>
                <a:spcPts val="1000"/>
              </a:spcBef>
            </a:pPr>
            <a:r>
              <a:t>Cybercrimes: DoS, website defacement </a:t>
            </a:r>
          </a:p>
          <a:p>
            <a:pPr>
              <a:spcBef>
                <a:spcPts val="1000"/>
              </a:spcBef>
              <a:defRPr sz="4500"/>
            </a:pPr>
            <a:r>
              <a:t>For many CSCs, e.g.,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Assassination</a:t>
            </a:r>
            <a:r>
              <a:t>, </a:t>
            </a:r>
            <a:r>
              <a:rPr>
                <a:latin typeface="Lucida Calligraphy"/>
                <a:ea typeface="Lucida Calligraphy"/>
                <a:cs typeface="Lucida Calligraphy"/>
                <a:sym typeface="Lucida Calligraphy"/>
              </a:rPr>
              <a:t>C</a:t>
            </a:r>
            <a:r>
              <a:t> can just walk away!</a:t>
            </a:r>
          </a:p>
          <a:p>
            <a:pPr lvl="1">
              <a:spcBef>
                <a:spcPts val="1000"/>
              </a:spcBef>
            </a:pPr>
            <a:r>
              <a:t>Once CSC posted, no further interaction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18571" y="-224420"/>
            <a:ext cx="4039671" cy="349684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xfrm>
            <a:off x="2563020" y="28298"/>
            <a:ext cx="7528014" cy="2159001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28" name="Shape 428"/>
          <p:cNvSpPr>
            <a:spLocks noGrp="1"/>
          </p:cNvSpPr>
          <p:nvPr>
            <p:ph type="body" idx="1"/>
          </p:nvPr>
        </p:nvSpPr>
        <p:spPr>
          <a:xfrm>
            <a:off x="161659" y="2031085"/>
            <a:ext cx="12681483" cy="7444031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900"/>
              </a:spcBef>
              <a:defRPr sz="5060"/>
            </a:pPr>
            <a:r>
              <a:t>Smart contracts are interesting, powerful, and potentially quite beneficial.</a:t>
            </a:r>
          </a:p>
          <a:p>
            <a:pPr marL="408940" indent="-408940" defTabSz="537463">
              <a:spcBef>
                <a:spcPts val="900"/>
              </a:spcBef>
              <a:defRPr sz="5060"/>
            </a:pPr>
            <a:r>
              <a:t>Criminal Smart Contracts are a real threat.</a:t>
            </a:r>
          </a:p>
          <a:p>
            <a:pPr marL="817880" lvl="1" indent="-408940" defTabSz="537463">
              <a:spcBef>
                <a:spcPts val="900"/>
              </a:spcBef>
              <a:defRPr sz="4140"/>
            </a:pPr>
            <a:r>
              <a:t>Bitcoin stimulated new criminal ecosystems.</a:t>
            </a:r>
          </a:p>
          <a:p>
            <a:pPr marL="817880" lvl="1" indent="-408940" defTabSz="537463">
              <a:spcBef>
                <a:spcPts val="900"/>
              </a:spcBef>
              <a:defRPr sz="4140"/>
            </a:pPr>
            <a:r>
              <a:t>Smart contracts will produce worse.</a:t>
            </a:r>
          </a:p>
          <a:p>
            <a:pPr marL="817880" lvl="1" indent="-408940" defTabSz="537463">
              <a:spcBef>
                <a:spcPts val="900"/>
              </a:spcBef>
              <a:defRPr sz="4140"/>
            </a:pPr>
            <a:r>
              <a:t>Assassination is a little far fetched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but exemplifies problem</a:t>
            </a:r>
          </a:p>
          <a:p>
            <a:pPr marL="408940" indent="-408940" defTabSz="537463">
              <a:spcBef>
                <a:spcPts val="900"/>
              </a:spcBef>
              <a:defRPr sz="5060"/>
            </a:pPr>
            <a:r>
              <a:t>We're studying problem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to design defenses preemptively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1" animBg="1" advAuto="0"/>
      <p:bldP spid="428" grpId="2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Challenge #5: </a:t>
            </a:r>
          </a:p>
          <a:p>
            <a:pPr defTabSz="490727">
              <a:defRPr sz="6719"/>
            </a:pPr>
            <a:r>
              <a:t>Safety and Compliance</a:t>
            </a:r>
          </a:p>
        </p:txBody>
      </p:sp>
      <p:sp>
        <p:nvSpPr>
          <p:cNvPr id="273" name="Shape 273"/>
          <p:cNvSpPr>
            <a:spLocks noGrp="1"/>
          </p:cNvSpPr>
          <p:nvPr>
            <p:ph type="body" idx="1"/>
          </p:nvPr>
        </p:nvSpPr>
        <p:spPr>
          <a:xfrm>
            <a:off x="952500" y="3145301"/>
            <a:ext cx="11099800" cy="6286501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000"/>
              </a:spcBef>
              <a:defRPr sz="5225"/>
            </a:pPr>
            <a:r>
              <a:t>Bitcoin has catalyzed criminal activity.</a:t>
            </a:r>
          </a:p>
          <a:p>
            <a:pPr marL="422275" indent="-422275" defTabSz="554990">
              <a:spcBef>
                <a:spcPts val="2000"/>
              </a:spcBef>
              <a:defRPr sz="5225"/>
            </a:pPr>
            <a:r>
              <a:t>Smart contracts are more flexible, and could lead to worse.</a:t>
            </a:r>
          </a:p>
          <a:p>
            <a:pPr marL="422275" indent="-422275" defTabSz="554990">
              <a:spcBef>
                <a:spcPts val="2000"/>
              </a:spcBef>
              <a:defRPr sz="5225"/>
            </a:pPr>
            <a:r>
              <a:t>To defend and reap benefits of (decentralized) smart contracts, we must understand risks…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Criminal Smart Contracts (CSCs)</a:t>
            </a:r>
          </a:p>
        </p:txBody>
      </p:sp>
      <p:sp>
        <p:nvSpPr>
          <p:cNvPr id="276" name="Shape 276"/>
          <p:cNvSpPr>
            <a:spLocks noGrp="1"/>
          </p:cNvSpPr>
          <p:nvPr>
            <p:ph type="body" sz="half" idx="1"/>
          </p:nvPr>
        </p:nvSpPr>
        <p:spPr>
          <a:xfrm>
            <a:off x="518202" y="2803712"/>
            <a:ext cx="7890298" cy="6286501"/>
          </a:xfrm>
          <a:prstGeom prst="rect">
            <a:avLst/>
          </a:prstGeom>
        </p:spPr>
        <p:txBody>
          <a:bodyPr/>
          <a:lstStyle/>
          <a:p>
            <a:pPr marL="337820" indent="-337820" defTabSz="443991">
              <a:spcBef>
                <a:spcPts val="700"/>
              </a:spcBef>
              <a:defRPr sz="4180"/>
            </a:pPr>
            <a:r>
              <a:t>CSC take advantage of (decentralized) smart contracts to </a:t>
            </a:r>
            <a:r>
              <a:rPr i="1"/>
              <a:t>solicit and sell crime</a:t>
            </a:r>
            <a:r>
              <a:t>.</a:t>
            </a:r>
          </a:p>
          <a:p>
            <a:pPr marL="337820" indent="-337820" defTabSz="443991">
              <a:spcBef>
                <a:spcPts val="700"/>
              </a:spcBef>
              <a:defRPr sz="4180"/>
            </a:pPr>
            <a:r>
              <a:t>Smart contracts aim to overcome inefficiencies in business transactions.</a:t>
            </a:r>
          </a:p>
          <a:p>
            <a:pPr marL="337820" indent="-337820" defTabSz="443991">
              <a:spcBef>
                <a:spcPts val="700"/>
              </a:spcBef>
              <a:defRPr sz="4180"/>
            </a:pPr>
            <a:r>
              <a:t>CSCs aim to overcome inefficiencies in criminal business transactions.</a:t>
            </a:r>
          </a:p>
        </p:txBody>
      </p:sp>
      <p:sp>
        <p:nvSpPr>
          <p:cNvPr id="277" name="Shape 277"/>
          <p:cNvSpPr/>
          <p:nvPr/>
        </p:nvSpPr>
        <p:spPr>
          <a:xfrm>
            <a:off x="8981950" y="3625121"/>
            <a:ext cx="3879244" cy="4677750"/>
          </a:xfrm>
          <a:prstGeom prst="rect">
            <a:avLst/>
          </a:prstGeom>
          <a:solidFill>
            <a:srgbClr val="95FA5A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50800" dist="12700" rotWithShape="0">
              <a:srgbClr val="000000"/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1017" y="5682128"/>
            <a:ext cx="2855889" cy="254370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9140709" y="3203329"/>
            <a:ext cx="3561727" cy="2512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500" b="1">
                <a:latin typeface="Courier"/>
                <a:ea typeface="Courier"/>
                <a:cs typeface="Courier"/>
                <a:sym typeface="Courier"/>
              </a:defRPr>
            </a:pPr>
            <a:r>
              <a:t>Smart</a:t>
            </a:r>
          </a:p>
          <a:p>
            <a:pPr>
              <a:defRPr sz="5500" b="1">
                <a:latin typeface="Courier"/>
                <a:ea typeface="Courier"/>
                <a:cs typeface="Courier"/>
                <a:sym typeface="Courier"/>
              </a:defRPr>
            </a:pPr>
            <a:r>
              <a:t>Contract</a:t>
            </a:r>
          </a:p>
        </p:txBody>
      </p:sp>
      <p:pic>
        <p:nvPicPr>
          <p:cNvPr id="280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7638" y="7002864"/>
            <a:ext cx="1266545" cy="1266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1" animBg="1" advAuto="0"/>
      <p:bldP spid="276" grpId="3" build="p" bldLvl="5" animBg="1" advAuto="0"/>
      <p:bldP spid="280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Bitcoin doesn't permit easy </a:t>
            </a:r>
          </a:p>
          <a:p>
            <a:pPr defTabSz="490727">
              <a:defRPr sz="6719" i="1"/>
            </a:pPr>
            <a:r>
              <a:t>fair exchange</a:t>
            </a:r>
          </a:p>
        </p:txBody>
      </p:sp>
      <p:sp>
        <p:nvSpPr>
          <p:cNvPr id="285" name="Shape 285"/>
          <p:cNvSpPr/>
          <p:nvPr/>
        </p:nvSpPr>
        <p:spPr>
          <a:xfrm>
            <a:off x="221525" y="3315760"/>
            <a:ext cx="3547895" cy="9144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Contractor </a:t>
            </a:r>
            <a:r>
              <a:rPr>
                <a:latin typeface="Lucida Calligraphy"/>
                <a:ea typeface="Lucida Calligraphy"/>
                <a:cs typeface="Lucida Calligraphy"/>
                <a:sym typeface="Lucida Calligraphy"/>
              </a:rPr>
              <a:t>C</a:t>
            </a:r>
            <a:r>
              <a:t> </a:t>
            </a:r>
          </a:p>
        </p:txBody>
      </p:sp>
      <p:sp>
        <p:nvSpPr>
          <p:cNvPr id="286" name="Shape 286"/>
          <p:cNvSpPr/>
          <p:nvPr/>
        </p:nvSpPr>
        <p:spPr>
          <a:xfrm>
            <a:off x="1539093" y="5087186"/>
            <a:ext cx="223266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r>
              <a:t>$$$</a:t>
            </a:r>
          </a:p>
        </p:txBody>
      </p:sp>
      <p:sp>
        <p:nvSpPr>
          <p:cNvPr id="287" name="Shape 287"/>
          <p:cNvSpPr/>
          <p:nvPr/>
        </p:nvSpPr>
        <p:spPr>
          <a:xfrm flipV="1">
            <a:off x="3856315" y="3787870"/>
            <a:ext cx="5174422" cy="1998784"/>
          </a:xfrm>
          <a:prstGeom prst="line">
            <a:avLst/>
          </a:prstGeom>
          <a:ln w="190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" name="Shape 288"/>
          <p:cNvSpPr/>
          <p:nvPr/>
        </p:nvSpPr>
        <p:spPr>
          <a:xfrm flipH="1" flipV="1">
            <a:off x="3796163" y="3954898"/>
            <a:ext cx="5681830" cy="1567331"/>
          </a:xfrm>
          <a:prstGeom prst="line">
            <a:avLst/>
          </a:prstGeom>
          <a:ln w="190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89" name="Picture 288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8170" y="3816692"/>
            <a:ext cx="1783467" cy="178346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90" name="Shape 290"/>
          <p:cNvSpPr/>
          <p:nvPr/>
        </p:nvSpPr>
        <p:spPr>
          <a:xfrm>
            <a:off x="9093677" y="3315760"/>
            <a:ext cx="3752802" cy="9144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Perpetrator </a:t>
            </a:r>
            <a:r>
              <a:rPr>
                <a:latin typeface="Lucida Calligraphy"/>
                <a:ea typeface="Lucida Calligraphy"/>
                <a:cs typeface="Lucida Calligraphy"/>
                <a:sym typeface="Lucida Calligraphy"/>
              </a:rPr>
              <a:t>P</a:t>
            </a:r>
            <a:r>
              <a:t> </a:t>
            </a:r>
          </a:p>
        </p:txBody>
      </p:sp>
      <p:grpSp>
        <p:nvGrpSpPr>
          <p:cNvPr id="296" name="Group 296"/>
          <p:cNvGrpSpPr/>
          <p:nvPr/>
        </p:nvGrpSpPr>
        <p:grpSpPr>
          <a:xfrm>
            <a:off x="9387220" y="5264986"/>
            <a:ext cx="3165716" cy="1270001"/>
            <a:chOff x="0" y="0"/>
            <a:chExt cx="3165715" cy="1270000"/>
          </a:xfrm>
        </p:grpSpPr>
        <p:grpSp>
          <p:nvGrpSpPr>
            <p:cNvPr id="294" name="Group 294"/>
            <p:cNvGrpSpPr/>
            <p:nvPr/>
          </p:nvGrpSpPr>
          <p:grpSpPr>
            <a:xfrm>
              <a:off x="0" y="0"/>
              <a:ext cx="3165716" cy="1270000"/>
              <a:chOff x="0" y="0"/>
              <a:chExt cx="3165715" cy="1270000"/>
            </a:xfrm>
          </p:grpSpPr>
          <p:pic>
            <p:nvPicPr>
              <p:cNvPr id="291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1608" t="7993" r="19034" b="8414"/>
              <a:stretch>
                <a:fillRect/>
              </a:stretch>
            </p:blipFill>
            <p:spPr>
              <a:xfrm>
                <a:off x="135108" y="150229"/>
                <a:ext cx="1308744" cy="1104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8" h="21535" extrusionOk="0">
                    <a:moveTo>
                      <a:pt x="5826" y="2"/>
                    </a:moveTo>
                    <a:cubicBezTo>
                      <a:pt x="5424" y="-18"/>
                      <a:pt x="4761" y="106"/>
                      <a:pt x="3634" y="366"/>
                    </a:cubicBezTo>
                    <a:cubicBezTo>
                      <a:pt x="2398" y="651"/>
                      <a:pt x="1784" y="972"/>
                      <a:pt x="1202" y="1627"/>
                    </a:cubicBezTo>
                    <a:cubicBezTo>
                      <a:pt x="775" y="2109"/>
                      <a:pt x="261" y="2564"/>
                      <a:pt x="60" y="2641"/>
                    </a:cubicBezTo>
                    <a:cubicBezTo>
                      <a:pt x="-142" y="2720"/>
                      <a:pt x="180" y="2945"/>
                      <a:pt x="787" y="3145"/>
                    </a:cubicBezTo>
                    <a:cubicBezTo>
                      <a:pt x="2331" y="3653"/>
                      <a:pt x="3706" y="4534"/>
                      <a:pt x="3706" y="5026"/>
                    </a:cubicBezTo>
                    <a:cubicBezTo>
                      <a:pt x="3706" y="5821"/>
                      <a:pt x="5437" y="7506"/>
                      <a:pt x="7565" y="8780"/>
                    </a:cubicBezTo>
                    <a:cubicBezTo>
                      <a:pt x="8739" y="9483"/>
                      <a:pt x="10048" y="10409"/>
                      <a:pt x="10477" y="10839"/>
                    </a:cubicBezTo>
                    <a:lnTo>
                      <a:pt x="11255" y="11621"/>
                    </a:lnTo>
                    <a:lnTo>
                      <a:pt x="10756" y="12170"/>
                    </a:lnTo>
                    <a:cubicBezTo>
                      <a:pt x="10142" y="12852"/>
                      <a:pt x="10088" y="14609"/>
                      <a:pt x="10658" y="15360"/>
                    </a:cubicBezTo>
                    <a:cubicBezTo>
                      <a:pt x="10879" y="15650"/>
                      <a:pt x="11152" y="16561"/>
                      <a:pt x="11262" y="17388"/>
                    </a:cubicBezTo>
                    <a:cubicBezTo>
                      <a:pt x="11510" y="19259"/>
                      <a:pt x="11798" y="19612"/>
                      <a:pt x="13344" y="19903"/>
                    </a:cubicBezTo>
                    <a:cubicBezTo>
                      <a:pt x="14021" y="20031"/>
                      <a:pt x="15057" y="20468"/>
                      <a:pt x="15640" y="20879"/>
                    </a:cubicBezTo>
                    <a:cubicBezTo>
                      <a:pt x="16222" y="21289"/>
                      <a:pt x="16730" y="21582"/>
                      <a:pt x="16775" y="21529"/>
                    </a:cubicBezTo>
                    <a:cubicBezTo>
                      <a:pt x="16820" y="21476"/>
                      <a:pt x="17039" y="21002"/>
                      <a:pt x="17261" y="20476"/>
                    </a:cubicBezTo>
                    <a:cubicBezTo>
                      <a:pt x="17673" y="19502"/>
                      <a:pt x="17715" y="19480"/>
                      <a:pt x="20277" y="18944"/>
                    </a:cubicBezTo>
                    <a:cubicBezTo>
                      <a:pt x="21043" y="18783"/>
                      <a:pt x="21185" y="18638"/>
                      <a:pt x="21185" y="18030"/>
                    </a:cubicBezTo>
                    <a:cubicBezTo>
                      <a:pt x="21185" y="17135"/>
                      <a:pt x="20440" y="15351"/>
                      <a:pt x="19758" y="14617"/>
                    </a:cubicBezTo>
                    <a:cubicBezTo>
                      <a:pt x="19368" y="14196"/>
                      <a:pt x="19310" y="13971"/>
                      <a:pt x="19518" y="13672"/>
                    </a:cubicBezTo>
                    <a:cubicBezTo>
                      <a:pt x="19668" y="13457"/>
                      <a:pt x="19926" y="13285"/>
                      <a:pt x="20089" y="13285"/>
                    </a:cubicBezTo>
                    <a:cubicBezTo>
                      <a:pt x="20565" y="13285"/>
                      <a:pt x="21186" y="12281"/>
                      <a:pt x="21185" y="11520"/>
                    </a:cubicBezTo>
                    <a:cubicBezTo>
                      <a:pt x="21185" y="11135"/>
                      <a:pt x="21254" y="10276"/>
                      <a:pt x="21334" y="9608"/>
                    </a:cubicBezTo>
                    <a:cubicBezTo>
                      <a:pt x="21458" y="8575"/>
                      <a:pt x="21391" y="8295"/>
                      <a:pt x="20893" y="7727"/>
                    </a:cubicBezTo>
                    <a:cubicBezTo>
                      <a:pt x="20572" y="7360"/>
                      <a:pt x="20095" y="6912"/>
                      <a:pt x="19836" y="6729"/>
                    </a:cubicBezTo>
                    <a:cubicBezTo>
                      <a:pt x="19371" y="6400"/>
                      <a:pt x="19370" y="6386"/>
                      <a:pt x="19849" y="6195"/>
                    </a:cubicBezTo>
                    <a:cubicBezTo>
                      <a:pt x="21131" y="5682"/>
                      <a:pt x="21434" y="5033"/>
                      <a:pt x="20394" y="5026"/>
                    </a:cubicBezTo>
                    <a:cubicBezTo>
                      <a:pt x="19971" y="5023"/>
                      <a:pt x="19833" y="4831"/>
                      <a:pt x="19771" y="4159"/>
                    </a:cubicBezTo>
                    <a:cubicBezTo>
                      <a:pt x="19727" y="3683"/>
                      <a:pt x="19604" y="3190"/>
                      <a:pt x="19499" y="3059"/>
                    </a:cubicBezTo>
                    <a:cubicBezTo>
                      <a:pt x="19178" y="2664"/>
                      <a:pt x="17471" y="3686"/>
                      <a:pt x="16619" y="4786"/>
                    </a:cubicBezTo>
                    <a:cubicBezTo>
                      <a:pt x="15729" y="5934"/>
                      <a:pt x="15920" y="5928"/>
                      <a:pt x="12695" y="4886"/>
                    </a:cubicBezTo>
                    <a:cubicBezTo>
                      <a:pt x="11301" y="4436"/>
                      <a:pt x="10657" y="4042"/>
                      <a:pt x="9906" y="3191"/>
                    </a:cubicBezTo>
                    <a:cubicBezTo>
                      <a:pt x="9368" y="2581"/>
                      <a:pt x="8391" y="1851"/>
                      <a:pt x="7740" y="1566"/>
                    </a:cubicBezTo>
                    <a:cubicBezTo>
                      <a:pt x="7026" y="1253"/>
                      <a:pt x="6508" y="831"/>
                      <a:pt x="6436" y="505"/>
                    </a:cubicBezTo>
                    <a:cubicBezTo>
                      <a:pt x="6366" y="186"/>
                      <a:pt x="6229" y="22"/>
                      <a:pt x="5826" y="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2" name="pasted-image.jp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/>
              <a:stretch>
                <a:fillRect/>
              </a:stretch>
            </p:blipFill>
            <p:spPr>
              <a:xfrm>
                <a:off x="1636790" y="150614"/>
                <a:ext cx="1283214" cy="968827"/>
              </a:xfrm>
              <a:prstGeom prst="rect">
                <a:avLst/>
              </a:prstGeom>
              <a:ln w="25400" cap="flat">
                <a:solidFill>
                  <a:srgbClr val="F3F7F5"/>
                </a:solidFill>
                <a:prstDash val="solid"/>
                <a:miter lim="400000"/>
              </a:ln>
              <a:effectLst>
                <a:outerShdw blurRad="50800" dist="25400" dir="36000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93" name="Shape 293"/>
              <p:cNvSpPr/>
              <p:nvPr/>
            </p:nvSpPr>
            <p:spPr>
              <a:xfrm>
                <a:off x="0" y="0"/>
                <a:ext cx="3165716" cy="1270000"/>
              </a:xfrm>
              <a:prstGeom prst="rect">
                <a:avLst/>
              </a:prstGeom>
              <a:noFill/>
              <a:ln w="254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  <p:sp>
          <p:nvSpPr>
            <p:cNvPr id="295" name="Shape 295"/>
            <p:cNvSpPr/>
            <p:nvPr/>
          </p:nvSpPr>
          <p:spPr>
            <a:xfrm>
              <a:off x="166079" y="480933"/>
              <a:ext cx="39365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</a:t>
              </a:r>
            </a:p>
          </p:txBody>
        </p:sp>
      </p:grpSp>
      <p:sp>
        <p:nvSpPr>
          <p:cNvPr id="297" name="Shape 297"/>
          <p:cNvSpPr/>
          <p:nvPr/>
        </p:nvSpPr>
        <p:spPr>
          <a:xfrm>
            <a:off x="1099842" y="7375495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600"/>
            </a:lvl1pPr>
          </a:lstStyle>
          <a:p>
            <a:r>
              <a:t>Smart contracts do.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1" animBg="1" advAuto="0"/>
      <p:bldP spid="288" grpId="2" animBg="1" advAuto="0"/>
      <p:bldP spid="289" grpId="3" animBg="1" advAuto="0"/>
      <p:bldP spid="297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xfrm>
            <a:off x="147946" y="-80277"/>
            <a:ext cx="12708907" cy="2159001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CSCs solve two major business problems in crime</a:t>
            </a:r>
          </a:p>
        </p:txBody>
      </p:sp>
      <p:sp>
        <p:nvSpPr>
          <p:cNvPr id="302" name="Shape 302"/>
          <p:cNvSpPr>
            <a:spLocks noGrp="1"/>
          </p:cNvSpPr>
          <p:nvPr>
            <p:ph type="body" idx="1"/>
          </p:nvPr>
        </p:nvSpPr>
        <p:spPr>
          <a:xfrm>
            <a:off x="3534" y="2327728"/>
            <a:ext cx="7688100" cy="7429807"/>
          </a:xfrm>
          <a:prstGeom prst="rect">
            <a:avLst/>
          </a:prstGeom>
        </p:spPr>
        <p:txBody>
          <a:bodyPr/>
          <a:lstStyle/>
          <a:p>
            <a:pPr marL="793749" indent="-793749">
              <a:spcBef>
                <a:spcPts val="1000"/>
              </a:spcBef>
              <a:buSzPct val="100000"/>
              <a:buAutoNum type="arabicPeriod"/>
              <a:defRPr sz="4500"/>
            </a:pPr>
            <a:r>
              <a:t>Trust requirements: Dangerous reliance on reputation</a:t>
            </a:r>
          </a:p>
          <a:p>
            <a:pPr lvl="2">
              <a:spcBef>
                <a:spcPts val="1000"/>
              </a:spcBef>
            </a:pPr>
            <a:r>
              <a:t>E.g., Ross Ulbricht (DPR, Silk Road) solicited six murders for hire</a:t>
            </a:r>
          </a:p>
          <a:p>
            <a:pPr lvl="3">
              <a:spcBef>
                <a:spcPts val="1000"/>
              </a:spcBef>
            </a:pPr>
            <a:r>
              <a:t>…including one from the FBI</a:t>
            </a:r>
          </a:p>
          <a:p>
            <a:pPr lvl="3">
              <a:spcBef>
                <a:spcPts val="1000"/>
              </a:spcBef>
            </a:pPr>
            <a:r>
              <a:t>(Vinny D'Agostino, the FBI prosecutor, here today)</a:t>
            </a:r>
          </a:p>
        </p:txBody>
      </p:sp>
      <p:pic>
        <p:nvPicPr>
          <p:cNvPr id="303" name="pasted-image.jpg"/>
          <p:cNvPicPr>
            <a:picLocks noChangeAspect="1"/>
          </p:cNvPicPr>
          <p:nvPr/>
        </p:nvPicPr>
        <p:blipFill>
          <a:blip r:embed="rId3">
            <a:extLst/>
          </a:blip>
          <a:srcRect t="12345" b="12345"/>
          <a:stretch>
            <a:fillRect/>
          </a:stretch>
        </p:blipFill>
        <p:spPr>
          <a:xfrm>
            <a:off x="8106374" y="3332485"/>
            <a:ext cx="4499120" cy="25411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6" name="Group 306"/>
          <p:cNvGrpSpPr/>
          <p:nvPr/>
        </p:nvGrpSpPr>
        <p:grpSpPr>
          <a:xfrm>
            <a:off x="7778592" y="5996656"/>
            <a:ext cx="5154540" cy="1083555"/>
            <a:chOff x="0" y="0"/>
            <a:chExt cx="5154538" cy="1083553"/>
          </a:xfrm>
        </p:grpSpPr>
        <p:pic>
          <p:nvPicPr>
            <p:cNvPr id="304" name="Screen Shot 2015-05-26 at 11.56.29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23801"/>
              <a:ext cx="1790700" cy="50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Screen Shot 2015-05-27 at 12.06.01 A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35901" y="0"/>
              <a:ext cx="3518638" cy="10835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1" build="p" bldLvl="5" animBg="1" advAuto="0"/>
      <p:bldP spid="303" grpId="2" animBg="1" advAuto="0"/>
      <p:bldP spid="306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body" idx="1"/>
          </p:nvPr>
        </p:nvSpPr>
        <p:spPr>
          <a:xfrm>
            <a:off x="-14562" y="2609850"/>
            <a:ext cx="12236209" cy="6875319"/>
          </a:xfrm>
          <a:prstGeom prst="rect">
            <a:avLst/>
          </a:prstGeom>
        </p:spPr>
        <p:txBody>
          <a:bodyPr/>
          <a:lstStyle/>
          <a:p>
            <a:pPr marL="793749" indent="-793749">
              <a:spcBef>
                <a:spcPts val="1000"/>
              </a:spcBef>
              <a:buSzPct val="100000"/>
              <a:buAutoNum type="arabicPeriod" startAt="2"/>
              <a:defRPr sz="4500"/>
            </a:pPr>
            <a:r>
              <a:t>Interference by law enforcement, e.g., </a:t>
            </a:r>
          </a:p>
          <a:p>
            <a:pPr lvl="2">
              <a:spcBef>
                <a:spcPts val="1000"/>
              </a:spcBef>
            </a:pPr>
            <a:r>
              <a:t>FBI shuts down your site</a:t>
            </a:r>
          </a:p>
        </p:txBody>
      </p:sp>
      <p:pic>
        <p:nvPicPr>
          <p:cNvPr id="311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2486" y="4640192"/>
            <a:ext cx="5863071" cy="439730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>
            <a:spLocks noGrp="1"/>
          </p:cNvSpPr>
          <p:nvPr>
            <p:ph type="title"/>
          </p:nvPr>
        </p:nvSpPr>
        <p:spPr>
          <a:xfrm>
            <a:off x="147946" y="-80277"/>
            <a:ext cx="12708907" cy="2159001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CSCs solve two major business problems in crime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1" build="p" bldLvl="5" animBg="1" advAuto="0"/>
      <p:bldP spid="311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asted-image.jpg"/>
          <p:cNvPicPr>
            <a:picLocks noChangeAspect="1"/>
          </p:cNvPicPr>
          <p:nvPr/>
        </p:nvPicPr>
        <p:blipFill>
          <a:blip r:embed="rId2">
            <a:alphaModFix amt="12016"/>
            <a:extLst/>
          </a:blip>
          <a:srcRect l="12397" r="28476"/>
          <a:stretch>
            <a:fillRect/>
          </a:stretch>
        </p:blipFill>
        <p:spPr>
          <a:xfrm>
            <a:off x="3187617" y="-36283"/>
            <a:ext cx="9802563" cy="10136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asted-image.jpg"/>
          <p:cNvPicPr>
            <a:picLocks noChangeAspect="1"/>
          </p:cNvPicPr>
          <p:nvPr/>
        </p:nvPicPr>
        <p:blipFill>
          <a:blip r:embed="rId3">
            <a:alphaModFix amt="30329"/>
            <a:extLst/>
          </a:blip>
          <a:srcRect l="15363"/>
          <a:stretch>
            <a:fillRect/>
          </a:stretch>
        </p:blipFill>
        <p:spPr>
          <a:xfrm>
            <a:off x="-63665" y="-9296"/>
            <a:ext cx="6449291" cy="506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asted-image.jpg"/>
          <p:cNvPicPr>
            <a:picLocks noChangeAspect="1"/>
          </p:cNvPicPr>
          <p:nvPr/>
        </p:nvPicPr>
        <p:blipFill>
          <a:blip r:embed="rId4">
            <a:alphaModFix amt="30329"/>
            <a:extLst/>
          </a:blip>
          <a:srcRect l="7646" t="6942" r="9917" b="6942"/>
          <a:stretch>
            <a:fillRect/>
          </a:stretch>
        </p:blipFill>
        <p:spPr>
          <a:xfrm>
            <a:off x="-16363" y="2962879"/>
            <a:ext cx="5668759" cy="6785373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>
            <a:spLocks noGrp="1"/>
          </p:cNvSpPr>
          <p:nvPr>
            <p:ph type="title" idx="4294967295"/>
          </p:nvPr>
        </p:nvSpPr>
        <p:spPr>
          <a:xfrm>
            <a:off x="924484" y="3853107"/>
            <a:ext cx="11575639" cy="3026536"/>
          </a:xfrm>
          <a:prstGeom prst="rect">
            <a:avLst/>
          </a:prstGeom>
          <a:solidFill>
            <a:srgbClr val="F5D973">
              <a:alpha val="83000"/>
            </a:srgbClr>
          </a:solidFill>
          <a:ln w="9525">
            <a:round/>
          </a:ln>
        </p:spPr>
        <p:txBody>
          <a:bodyPr/>
          <a:lstStyle/>
          <a:p>
            <a:pPr defTabSz="403097">
              <a:defRPr sz="5520" b="1">
                <a:latin typeface="Helvetica"/>
                <a:ea typeface="Helvetica"/>
                <a:cs typeface="Helvetica"/>
                <a:sym typeface="Helvetica"/>
              </a:defRPr>
            </a:pPr>
            <a:r>
              <a:t>Example Criminal Smart Contract:</a:t>
            </a:r>
          </a:p>
          <a:p>
            <a:pPr defTabSz="403097">
              <a:defRPr sz="5520" b="1">
                <a:latin typeface="Helvetica"/>
                <a:ea typeface="Helvetica"/>
                <a:cs typeface="Helvetica"/>
                <a:sym typeface="Helvetica"/>
              </a:defRPr>
            </a:pPr>
            <a:r>
              <a:t>"Calling Card" Crimes</a:t>
            </a:r>
          </a:p>
          <a:p>
            <a:pPr defTabSz="403097">
              <a:defRPr sz="276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03097">
              <a:defRPr sz="2760" b="1">
                <a:latin typeface="Helvetica"/>
                <a:ea typeface="Helvetica"/>
                <a:cs typeface="Helvetica"/>
                <a:sym typeface="Helvetica"/>
              </a:defRPr>
            </a:pPr>
            <a:r>
              <a:t>(Assassination, Website defacement, Arson, Terrorism, etc.)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Contract: Assassination</a:t>
            </a:r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xfrm>
            <a:off x="468297" y="2603500"/>
            <a:ext cx="8908097" cy="6794242"/>
          </a:xfrm>
          <a:prstGeom prst="rect">
            <a:avLst/>
          </a:prstGeom>
        </p:spPr>
        <p:txBody>
          <a:bodyPr/>
          <a:lstStyle/>
          <a:p>
            <a:pPr marL="339436" indent="-339436">
              <a:spcBef>
                <a:spcPts val="1000"/>
              </a:spcBef>
              <a:defRPr sz="4200"/>
            </a:pPr>
            <a:r>
              <a:rPr>
                <a:latin typeface="Lucida Calligraphy"/>
                <a:ea typeface="Lucida Calligraphy"/>
                <a:cs typeface="Lucida Calligraphy"/>
                <a:sym typeface="Lucida Calligraphy"/>
              </a:rPr>
              <a:t>C </a:t>
            </a:r>
            <a:r>
              <a:t>offers $reward (e.g., $1,000,000) for the assassination of Senator X</a:t>
            </a:r>
          </a:p>
          <a:p>
            <a:pPr marL="339436" indent="-339436">
              <a:spcBef>
                <a:spcPts val="1000"/>
              </a:spcBef>
              <a:defRPr sz="4200"/>
            </a:pPr>
            <a:r>
              <a:t>How to verify:</a:t>
            </a:r>
          </a:p>
          <a:p>
            <a:pPr marL="1375833" lvl="1" indent="-740833">
              <a:spcBef>
                <a:spcPts val="1000"/>
              </a:spcBef>
              <a:buSzPct val="100000"/>
              <a:buAutoNum type="arabicPeriod"/>
              <a:defRPr sz="4200"/>
            </a:pPr>
            <a:r>
              <a:t>That assassination happened?</a:t>
            </a:r>
          </a:p>
          <a:p>
            <a:pPr marL="1375833" lvl="1" indent="-740833">
              <a:spcBef>
                <a:spcPts val="1000"/>
              </a:spcBef>
              <a:buSzPct val="100000"/>
              <a:buAutoNum type="arabicPeriod"/>
              <a:defRPr sz="4200"/>
            </a:pPr>
            <a:r>
              <a:t>That </a:t>
            </a:r>
            <a:r>
              <a:rPr>
                <a:latin typeface="Lucida Calligraphy"/>
                <a:ea typeface="Lucida Calligraphy"/>
                <a:cs typeface="Lucida Calligraphy"/>
                <a:sym typeface="Lucida Calligraphy"/>
              </a:rPr>
              <a:t>P</a:t>
            </a:r>
            <a:r>
              <a:t> was responsible?</a:t>
            </a:r>
          </a:p>
          <a:p>
            <a:pPr marL="339436" indent="-339436">
              <a:spcBef>
                <a:spcPts val="1000"/>
              </a:spcBef>
              <a:defRPr sz="4200"/>
            </a:pPr>
            <a:r>
              <a:t>Solutions:</a:t>
            </a:r>
          </a:p>
          <a:p>
            <a:pPr marL="1375833" lvl="1" indent="-740833">
              <a:spcBef>
                <a:spcPts val="1000"/>
              </a:spcBef>
              <a:buSzPct val="100000"/>
              <a:buAutoNum type="arabicPeriod"/>
              <a:defRPr sz="42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Authenticated data feed</a:t>
            </a:r>
          </a:p>
        </p:txBody>
      </p:sp>
      <p:grpSp>
        <p:nvGrpSpPr>
          <p:cNvPr id="326" name="Group 326"/>
          <p:cNvGrpSpPr/>
          <p:nvPr/>
        </p:nvGrpSpPr>
        <p:grpSpPr>
          <a:xfrm>
            <a:off x="9722573" y="1936628"/>
            <a:ext cx="3017769" cy="4167703"/>
            <a:chOff x="0" y="-672966"/>
            <a:chExt cx="3017767" cy="4167702"/>
          </a:xfrm>
        </p:grpSpPr>
        <p:sp>
          <p:nvSpPr>
            <p:cNvPr id="323" name="Shape 323"/>
            <p:cNvSpPr/>
            <p:nvPr/>
          </p:nvSpPr>
          <p:spPr>
            <a:xfrm>
              <a:off x="0" y="0"/>
              <a:ext cx="2898174" cy="3494737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46399" y="1536785"/>
              <a:ext cx="2133629" cy="19003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5" name="Shape 325"/>
            <p:cNvSpPr/>
            <p:nvPr/>
          </p:nvSpPr>
          <p:spPr>
            <a:xfrm>
              <a:off x="92463" y="-672967"/>
              <a:ext cx="2925305" cy="21005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5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Assassination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23239" r="25461"/>
          <a:stretch>
            <a:fillRect/>
          </a:stretch>
        </p:blipFill>
        <p:spPr>
          <a:xfrm>
            <a:off x="4684315" y="3662560"/>
            <a:ext cx="3636312" cy="41811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Group 349"/>
          <p:cNvGrpSpPr/>
          <p:nvPr/>
        </p:nvGrpSpPr>
        <p:grpSpPr>
          <a:xfrm>
            <a:off x="478987" y="2889578"/>
            <a:ext cx="12488339" cy="5645163"/>
            <a:chOff x="-38099" y="-38099"/>
            <a:chExt cx="12488337" cy="5645161"/>
          </a:xfrm>
        </p:grpSpPr>
        <p:pic>
          <p:nvPicPr>
            <p:cNvPr id="331" name="Picture 33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37053" y="3689291"/>
              <a:ext cx="3201884" cy="191777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32" name="Picture 331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2166571">
              <a:off x="7559430" y="3397801"/>
              <a:ext cx="1556599" cy="1426229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33" name="Picture 332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38100" y="557009"/>
              <a:ext cx="3523931" cy="1517898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34" name="Picture 333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372670">
              <a:off x="3148228" y="726950"/>
              <a:ext cx="1556600" cy="1426230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35" name="Picture 334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8100" y="3755337"/>
              <a:ext cx="3523931" cy="966987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36" name="Picture 33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0405438">
              <a:off x="3039879" y="3377025"/>
              <a:ext cx="1556599" cy="1426229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37" name="Picture 336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37053" y="-38100"/>
              <a:ext cx="3201884" cy="191777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38" name="Picture 337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9192122">
              <a:off x="7546863" y="581956"/>
              <a:ext cx="1647462" cy="1426230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39" name="Shape 339"/>
            <p:cNvSpPr/>
            <p:nvPr/>
          </p:nvSpPr>
          <p:spPr>
            <a:xfrm>
              <a:off x="8985801" y="449378"/>
              <a:ext cx="31043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Current events</a:t>
              </a:r>
            </a:p>
          </p:txBody>
        </p:sp>
        <p:sp>
          <p:nvSpPr>
            <p:cNvPr id="340" name="Shape 340"/>
            <p:cNvSpPr/>
            <p:nvPr/>
          </p:nvSpPr>
          <p:spPr>
            <a:xfrm>
              <a:off x="9258237" y="3778226"/>
              <a:ext cx="2578152" cy="173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Commodity</a:t>
              </a:r>
            </a:p>
            <a:p>
              <a:r>
                <a:t>and equity</a:t>
              </a:r>
            </a:p>
            <a:p>
              <a:r>
                <a:t>prices</a:t>
              </a:r>
            </a:p>
          </p:txBody>
        </p:sp>
        <p:sp>
          <p:nvSpPr>
            <p:cNvPr id="341" name="Shape 341"/>
            <p:cNvSpPr/>
            <p:nvPr/>
          </p:nvSpPr>
          <p:spPr>
            <a:xfrm>
              <a:off x="776602" y="3813955"/>
              <a:ext cx="1935786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Weather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603725" y="658020"/>
              <a:ext cx="2240281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Webpage</a:t>
              </a:r>
            </a:p>
            <a:p>
              <a:r>
                <a:t>contents</a:t>
              </a:r>
            </a:p>
          </p:txBody>
        </p:sp>
        <p:pic>
          <p:nvPicPr>
            <p:cNvPr id="343" name="Picture 342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38100" y="2460938"/>
              <a:ext cx="3523931" cy="966987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44" name="Picture 343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0405438">
              <a:off x="3039879" y="2070036"/>
              <a:ext cx="1556599" cy="1426230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45" name="Shape 345"/>
            <p:cNvSpPr/>
            <p:nvPr/>
          </p:nvSpPr>
          <p:spPr>
            <a:xfrm>
              <a:off x="1002175" y="2620581"/>
              <a:ext cx="144338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Sports</a:t>
              </a:r>
            </a:p>
          </p:txBody>
        </p:sp>
        <p:pic>
          <p:nvPicPr>
            <p:cNvPr id="346" name="Picture 345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625753" y="2300987"/>
              <a:ext cx="3824485" cy="966987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47" name="Shape 347"/>
            <p:cNvSpPr/>
            <p:nvPr/>
          </p:nvSpPr>
          <p:spPr>
            <a:xfrm>
              <a:off x="8727483" y="2460630"/>
              <a:ext cx="362102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Govt. documents</a:t>
              </a:r>
            </a:p>
          </p:txBody>
        </p:sp>
        <p:pic>
          <p:nvPicPr>
            <p:cNvPr id="348" name="Picture 347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0821962">
              <a:off x="7251534" y="2070507"/>
              <a:ext cx="1556600" cy="1426229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53" name="Group 353"/>
          <p:cNvGrpSpPr/>
          <p:nvPr/>
        </p:nvGrpSpPr>
        <p:grpSpPr>
          <a:xfrm>
            <a:off x="2963343" y="2504609"/>
            <a:ext cx="9772425" cy="2497330"/>
            <a:chOff x="0" y="0"/>
            <a:chExt cx="9772424" cy="2497328"/>
          </a:xfrm>
        </p:grpSpPr>
        <p:sp>
          <p:nvSpPr>
            <p:cNvPr id="350" name="Shape 350"/>
            <p:cNvSpPr/>
            <p:nvPr/>
          </p:nvSpPr>
          <p:spPr>
            <a:xfrm>
              <a:off x="6487012" y="0"/>
              <a:ext cx="3285413" cy="2497329"/>
            </a:xfrm>
            <a:prstGeom prst="roundRect">
              <a:avLst>
                <a:gd name="adj" fmla="val 15000"/>
              </a:avLst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 flipV="1">
              <a:off x="3961314" y="269739"/>
              <a:ext cx="2563556" cy="331568"/>
            </a:xfrm>
            <a:prstGeom prst="line">
              <a:avLst/>
            </a:prstGeom>
            <a:noFill/>
            <a:ln w="152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0" y="326948"/>
              <a:ext cx="40018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For assassination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Macintosh PowerPoint</Application>
  <PresentationFormat>Custom</PresentationFormat>
  <Paragraphs>108</Paragraphs>
  <Slides>14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White</vt:lpstr>
      <vt:lpstr>The Ring of Gyges: Investigating the Future of Criminal Smart Contracts</vt:lpstr>
      <vt:lpstr>Challenge #5:  Safety and Compliance</vt:lpstr>
      <vt:lpstr>Criminal Smart Contracts (CSCs)</vt:lpstr>
      <vt:lpstr>Bitcoin doesn't permit easy  fair exchange</vt:lpstr>
      <vt:lpstr>CSCs solve two major business problems in crime</vt:lpstr>
      <vt:lpstr>CSCs solve two major business problems in crime</vt:lpstr>
      <vt:lpstr>Example Criminal Smart Contract: "Calling Card" Crimes  (Assassination, Website defacement, Arson, Terrorism, etc.)</vt:lpstr>
      <vt:lpstr>Contract: Assassination</vt:lpstr>
      <vt:lpstr>PowerPoint Presentation</vt:lpstr>
      <vt:lpstr>Contract: Assassination</vt:lpstr>
      <vt:lpstr>Calling card </vt:lpstr>
      <vt:lpstr>Calling-card CSC</vt:lpstr>
      <vt:lpstr>Note that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Ring of Gyges: Investigating the Future of Criminal Smart Contracts</dc:title>
  <cp:lastModifiedBy>Ari Juels</cp:lastModifiedBy>
  <cp:revision>1</cp:revision>
  <dcterms:modified xsi:type="dcterms:W3CDTF">2016-05-31T21:21:25Z</dcterms:modified>
</cp:coreProperties>
</file>